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410" r:id="rId6"/>
    <p:sldId id="411" r:id="rId7"/>
    <p:sldId id="389" r:id="rId8"/>
    <p:sldId id="400" r:id="rId9"/>
    <p:sldId id="388" r:id="rId10"/>
    <p:sldId id="386" r:id="rId11"/>
    <p:sldId id="391" r:id="rId12"/>
    <p:sldId id="380" r:id="rId13"/>
    <p:sldId id="328" r:id="rId14"/>
    <p:sldId id="392" r:id="rId15"/>
    <p:sldId id="412" r:id="rId16"/>
    <p:sldId id="413" r:id="rId17"/>
    <p:sldId id="394" r:id="rId18"/>
    <p:sldId id="395" r:id="rId19"/>
    <p:sldId id="414" r:id="rId20"/>
    <p:sldId id="405" r:id="rId21"/>
    <p:sldId id="403" r:id="rId22"/>
    <p:sldId id="381" r:id="rId23"/>
    <p:sldId id="409" r:id="rId24"/>
    <p:sldId id="408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3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kke Dimphy" initials="FD" lastIdx="6" clrIdx="0"/>
  <p:cmAuthor id="1" name="Donk, M." initials="D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093"/>
    <a:srgbClr val="2B72B3"/>
    <a:srgbClr val="044F9A"/>
    <a:srgbClr val="323F99"/>
    <a:srgbClr val="1B216A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81358" autoAdjust="0"/>
  </p:normalViewPr>
  <p:slideViewPr>
    <p:cSldViewPr>
      <p:cViewPr>
        <p:scale>
          <a:sx n="90" d="100"/>
          <a:sy n="90" d="100"/>
        </p:scale>
        <p:origin x="-2244" y="-498"/>
      </p:cViewPr>
      <p:guideLst>
        <p:guide orient="horz" pos="93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37" d="100"/>
          <a:sy n="137" d="100"/>
        </p:scale>
        <p:origin x="-45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6478-F3BD-4103-98F7-DA83FC374510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1EB6-CB41-49E5-A272-76692D67E6A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07374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9C1E1-B035-457E-8C26-51DB92B2231D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BE2D0-C544-4DC7-9ACD-9D63D307E9D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08777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95A9537-7B30-4962-88C9-DB112A44E1B3}" type="datetime1">
              <a:rPr lang="nl-NL" smtClean="0"/>
              <a:t>21-11-2017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74BE2D0-C544-4DC7-9ACD-9D63D307E9D1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16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EPD uitleggen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F689-0468-4542-8CAD-41CEC6D861F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14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E0FB-E25B-4068-846D-3B015A34C3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E0FB-E25B-4068-846D-3B015A34C3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0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900" dirty="0" smtClean="0"/>
              <a:t>Elke week, 3 maanden lang, overleg met inhoudsexperts (artsen, verpleegkundigen, beleidsmedewerkers, managers)</a:t>
            </a:r>
          </a:p>
          <a:p>
            <a:r>
              <a:rPr lang="nl-NL" sz="900" dirty="0" smtClean="0"/>
              <a:t>Nu niet zo veel mensen, maar soms zaten we wel</a:t>
            </a:r>
            <a:r>
              <a:rPr lang="nl-NL" sz="900" baseline="0" dirty="0" smtClean="0"/>
              <a:t> tot aan de deur.</a:t>
            </a:r>
          </a:p>
          <a:p>
            <a:r>
              <a:rPr lang="nl-NL" sz="900" baseline="0" dirty="0" smtClean="0"/>
              <a:t>En: dit is eigenlijk de enige mogelijkheid om de brug te slaan tussen data </a:t>
            </a:r>
            <a:r>
              <a:rPr lang="nl-NL" sz="900" baseline="0" dirty="0" err="1" smtClean="0"/>
              <a:t>scientist</a:t>
            </a:r>
            <a:r>
              <a:rPr lang="nl-NL" sz="900" baseline="0" dirty="0" smtClean="0"/>
              <a:t> en artsen</a:t>
            </a:r>
            <a:endParaRPr lang="nl-NL" sz="9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9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F689-0468-4542-8CAD-41CEC6D861F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05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Uitleggen </a:t>
            </a:r>
            <a:r>
              <a:rPr lang="nl-NL" dirty="0" smtClean="0"/>
              <a:t>wat hackathon is</a:t>
            </a:r>
          </a:p>
          <a:p>
            <a:r>
              <a:rPr lang="nl-NL" dirty="0" smtClean="0"/>
              <a:t>En dat</a:t>
            </a:r>
            <a:r>
              <a:rPr lang="nl-NL" baseline="0" dirty="0" smtClean="0"/>
              <a:t> het veel heeft opgeleverd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F689-0468-4542-8CAD-41CEC6D861F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81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hoek 71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0" name="Afbeelding 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011555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57643"/>
          </a:xfrm>
          <a:prstGeom prst="rect">
            <a:avLst/>
          </a:prstGeom>
          <a:solidFill>
            <a:srgbClr val="005B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51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468313" y="1772816"/>
            <a:ext cx="7200031" cy="1224136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&lt;Titel over twee regels invullen&gt;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8313" y="3107124"/>
            <a:ext cx="7232079" cy="609908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&lt; datum invullen &gt;</a:t>
            </a:r>
            <a:endParaRPr lang="nl-NL" dirty="0"/>
          </a:p>
        </p:txBody>
      </p:sp>
      <p:pic>
        <p:nvPicPr>
          <p:cNvPr id="73" name="Afbeelding 7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13" y="6400716"/>
            <a:ext cx="1848635" cy="249254"/>
          </a:xfrm>
          <a:prstGeom prst="rect">
            <a:avLst/>
          </a:prstGeom>
        </p:spPr>
      </p:pic>
      <p:pic>
        <p:nvPicPr>
          <p:cNvPr id="76" name="Afbeelding 7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b="9309"/>
          <a:stretch/>
        </p:blipFill>
        <p:spPr>
          <a:xfrm>
            <a:off x="468313" y="449114"/>
            <a:ext cx="2898602" cy="10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8219254" cy="995711"/>
          </a:xfrm>
        </p:spPr>
        <p:txBody>
          <a:bodyPr anchor="ctr">
            <a:normAutofit/>
          </a:bodyPr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84313"/>
            <a:ext cx="5111750" cy="42576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84313"/>
            <a:ext cx="3008313" cy="42576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538"/>
            <a:ext cx="863327" cy="19303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221109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l-NL" smtClean="0"/>
              <a:t>&lt; Presentatietitel invullen &gt;</a:t>
            </a:r>
            <a:endParaRPr lang="nl-NL"/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4666" y="6491188"/>
            <a:ext cx="830188" cy="19303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82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74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538"/>
            <a:ext cx="863327" cy="19303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221109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l-NL" smtClean="0"/>
              <a:t>&lt; Presentatietitel invullen &gt;</a:t>
            </a:r>
            <a:endParaRPr lang="nl-NL"/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4666" y="6491188"/>
            <a:ext cx="830188" cy="19303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11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538"/>
            <a:ext cx="863327" cy="19303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221109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l-NL" smtClean="0"/>
              <a:t>&lt; Presentatietitel invullen &gt;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4666" y="6491188"/>
            <a:ext cx="830188" cy="19303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3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6734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6734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538"/>
            <a:ext cx="863327" cy="19303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221109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l-NL" smtClean="0"/>
              <a:t>&lt; Presentatietitel invullen &gt;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4666" y="6491188"/>
            <a:ext cx="830188" cy="19303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29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 leeg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4000" y="1196794"/>
            <a:ext cx="7886700" cy="500656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52"/>
            </a:lvl1pPr>
            <a:lvl2pPr>
              <a:lnSpc>
                <a:spcPct val="90000"/>
              </a:lnSpc>
              <a:spcBef>
                <a:spcPts val="0"/>
              </a:spcBef>
              <a:defRPr sz="1351"/>
            </a:lvl2pPr>
            <a:lvl3pPr>
              <a:lnSpc>
                <a:spcPct val="90000"/>
              </a:lnSpc>
              <a:spcBef>
                <a:spcPts val="0"/>
              </a:spcBef>
              <a:defRPr sz="1351"/>
            </a:lvl3pPr>
            <a:lvl4pPr marL="291872" indent="-12972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351"/>
            </a:lvl4pPr>
            <a:lvl5pPr>
              <a:lnSpc>
                <a:spcPct val="90000"/>
              </a:lnSpc>
              <a:spcBef>
                <a:spcPts val="0"/>
              </a:spcBef>
              <a:defRPr sz="1351"/>
            </a:lvl5pPr>
            <a:lvl6pPr>
              <a:defRPr/>
            </a:lvl6pPr>
            <a:lvl7pPr>
              <a:defRPr/>
            </a:lvl7pPr>
            <a:lvl8pPr>
              <a:defRPr sz="1426"/>
            </a:lvl8pPr>
            <a:lvl9pPr>
              <a:defRPr sz="1426"/>
            </a:lvl9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237682"/>
            <a:ext cx="720000" cy="959112"/>
          </a:xfrm>
        </p:spPr>
        <p:txBody>
          <a:bodyPr/>
          <a:lstStyle>
            <a:lvl1pPr>
              <a:defRPr sz="901"/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0570" y="6375431"/>
            <a:ext cx="3086100" cy="365125"/>
          </a:xfrm>
          <a:prstGeom prst="rect">
            <a:avLst/>
          </a:prstGeom>
        </p:spPr>
        <p:txBody>
          <a:bodyPr vert="horz" lIns="91440" tIns="0" rIns="91440" bIns="0" rtlCol="0" anchor="t"/>
          <a:lstStyle>
            <a:lvl1pPr algn="l">
              <a:defRPr sz="751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000" y="6375430"/>
            <a:ext cx="835600" cy="364698"/>
          </a:xfrm>
          <a:prstGeom prst="rect">
            <a:avLst/>
          </a:prstGeom>
        </p:spPr>
        <p:txBody>
          <a:bodyPr tIns="0" bIns="0"/>
          <a:lstStyle>
            <a:lvl1pPr algn="l">
              <a:defRPr sz="751">
                <a:solidFill>
                  <a:schemeClr val="tx1"/>
                </a:solidFill>
              </a:defRPr>
            </a:lvl1pPr>
          </a:lstStyle>
          <a:p>
            <a:fld id="{7C9A8B8C-ABB0-4AD9-8BCE-106C9CBD7AD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44000" y="148663"/>
            <a:ext cx="7886700" cy="88717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53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538"/>
            <a:ext cx="863327" cy="19303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221109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l-NL" smtClean="0"/>
              <a:t>&lt; Presentatietitel invullen &gt;</a:t>
            </a:r>
            <a:endParaRPr lang="nl-NL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4666" y="6491188"/>
            <a:ext cx="830188" cy="19303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21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me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313"/>
            <a:ext cx="5194920" cy="4248943"/>
          </a:xfrm>
        </p:spPr>
        <p:txBody>
          <a:bodyPr/>
          <a:lstStyle>
            <a:lvl1pPr>
              <a:defRPr sz="2600"/>
            </a:lvl1pPr>
            <a:lvl2pPr marL="0" indent="0">
              <a:buNone/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5724128" y="1484314"/>
            <a:ext cx="2951560" cy="424815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538"/>
            <a:ext cx="863327" cy="19303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221109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l-NL" smtClean="0"/>
              <a:t>&lt; Presentatietitel invullen &gt;</a:t>
            </a:r>
            <a:endParaRPr lang="nl-NL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4666" y="6491188"/>
            <a:ext cx="830188" cy="19303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57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1962" y="2060849"/>
            <a:ext cx="8142485" cy="3681139"/>
          </a:xfrm>
        </p:spPr>
        <p:txBody>
          <a:bodyPr anchor="t">
            <a:normAutofit/>
          </a:bodyPr>
          <a:lstStyle>
            <a:lvl1pPr algn="ctr">
              <a:defRPr lang="nl-NL" sz="4000" b="0" i="0" u="none" strike="noStrike" baseline="0" smtClean="0">
                <a:solidFill>
                  <a:schemeClr val="accent3"/>
                </a:solidFill>
              </a:defRPr>
            </a:lvl1pPr>
          </a:lstStyle>
          <a:p>
            <a:r>
              <a:rPr lang="nl-NL" sz="3900" b="0" i="0" u="none" strike="noStrike" baseline="0" dirty="0" smtClean="0">
                <a:solidFill>
                  <a:srgbClr val="0087CE"/>
                </a:solidFill>
                <a:latin typeface="ArialMT"/>
              </a:rPr>
              <a:t>Tussenpagina waar een</a:t>
            </a:r>
            <a:br>
              <a:rPr lang="nl-NL" sz="3900" b="0" i="0" u="none" strike="noStrike" baseline="0" dirty="0" smtClean="0">
                <a:solidFill>
                  <a:srgbClr val="0087CE"/>
                </a:solidFill>
                <a:latin typeface="ArialMT"/>
              </a:rPr>
            </a:br>
            <a:r>
              <a:rPr lang="nl-NL" sz="3900" b="0" i="0" u="none" strike="noStrike" baseline="0" dirty="0" smtClean="0">
                <a:solidFill>
                  <a:srgbClr val="0087CE"/>
                </a:solidFill>
                <a:latin typeface="ArialMT"/>
              </a:rPr>
              <a:t>conclusie van het hoofdstuk</a:t>
            </a:r>
            <a:br>
              <a:rPr lang="nl-NL" sz="3900" b="0" i="0" u="none" strike="noStrike" baseline="0" dirty="0" smtClean="0">
                <a:solidFill>
                  <a:srgbClr val="0087CE"/>
                </a:solidFill>
                <a:latin typeface="ArialMT"/>
              </a:rPr>
            </a:br>
            <a:r>
              <a:rPr lang="nl-NL" sz="3900" b="0" i="0" u="none" strike="noStrike" baseline="0" dirty="0" smtClean="0">
                <a:solidFill>
                  <a:srgbClr val="0087CE"/>
                </a:solidFill>
                <a:latin typeface="ArialMT"/>
              </a:rPr>
              <a:t>kan staan of een vraag</a:t>
            </a:r>
            <a:br>
              <a:rPr lang="nl-NL" sz="3900" b="0" i="0" u="none" strike="noStrike" baseline="0" dirty="0" smtClean="0">
                <a:solidFill>
                  <a:srgbClr val="0087CE"/>
                </a:solidFill>
                <a:latin typeface="ArialMT"/>
              </a:rPr>
            </a:br>
            <a:r>
              <a:rPr lang="nl-NL" sz="3900" b="0" i="0" u="none" strike="noStrike" baseline="0" dirty="0" smtClean="0">
                <a:solidFill>
                  <a:srgbClr val="0087CE"/>
                </a:solidFill>
                <a:latin typeface="ArialMT"/>
              </a:rPr>
              <a:t>gesteld kan worden.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61962" y="692697"/>
            <a:ext cx="8142485" cy="1224135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Conclusie H1: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538"/>
            <a:ext cx="863327" cy="19303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221109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l-NL" smtClean="0"/>
              <a:t>&lt; Presentatietitel invullen &gt;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4666" y="6491188"/>
            <a:ext cx="830188" cy="19303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72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538"/>
            <a:ext cx="863327" cy="19303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221109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l-NL" smtClean="0"/>
              <a:t>&lt; Presentatietitel invullen &gt;</a:t>
            </a:r>
            <a:endParaRPr lang="nl-NL"/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4666" y="6491188"/>
            <a:ext cx="830188" cy="19303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24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538"/>
            <a:ext cx="863327" cy="19303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221109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l-NL" smtClean="0"/>
              <a:t>&lt; Presentatietitel invullen &gt;</a:t>
            </a:r>
            <a:endParaRPr lang="nl-NL"/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4666" y="6491188"/>
            <a:ext cx="830188" cy="19303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43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7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567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538"/>
            <a:ext cx="863327" cy="19303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221109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l-NL" smtClean="0"/>
              <a:t>&lt; Presentatietitel invullen &gt;</a:t>
            </a:r>
            <a:endParaRPr lang="nl-NL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4666" y="6491188"/>
            <a:ext cx="830188" cy="19303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70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Afbeelding 23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/>
          <a:stretch/>
        </p:blipFill>
        <p:spPr>
          <a:xfrm>
            <a:off x="0" y="4146550"/>
            <a:ext cx="9144000" cy="2162770"/>
          </a:xfrm>
          <a:prstGeom prst="rect">
            <a:avLst/>
          </a:prstGeom>
        </p:spPr>
      </p:pic>
      <p:sp>
        <p:nvSpPr>
          <p:cNvPr id="238" name="Tekstvak 237"/>
          <p:cNvSpPr txBox="1"/>
          <p:nvPr userDrawn="1"/>
        </p:nvSpPr>
        <p:spPr>
          <a:xfrm>
            <a:off x="468313" y="4365104"/>
            <a:ext cx="143939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0" i="0" u="none" strike="noStrike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Bezoekadres:</a:t>
            </a:r>
          </a:p>
          <a:p>
            <a:r>
              <a:rPr lang="nl-NL" sz="1050" b="0" i="0" u="none" strike="noStrike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Heidelberglaan 100</a:t>
            </a:r>
          </a:p>
          <a:p>
            <a:r>
              <a:rPr lang="nl-NL" sz="1050" b="0" i="0" u="none" strike="noStrike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3584 CX UTRECHT</a:t>
            </a:r>
            <a:endParaRPr lang="nl-NL" sz="1050">
              <a:solidFill>
                <a:schemeClr val="bg1"/>
              </a:solidFill>
            </a:endParaRPr>
          </a:p>
        </p:txBody>
      </p:sp>
      <p:sp>
        <p:nvSpPr>
          <p:cNvPr id="239" name="Tekstvak 238"/>
          <p:cNvSpPr txBox="1"/>
          <p:nvPr userDrawn="1"/>
        </p:nvSpPr>
        <p:spPr>
          <a:xfrm>
            <a:off x="2123728" y="4365104"/>
            <a:ext cx="143939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u="none" strike="noStrike" kern="1200" baseline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Postadres</a:t>
            </a:r>
            <a:r>
              <a:rPr lang="en-US" sz="1050" b="0" i="0" u="none" strike="noStrike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050" b="0" i="0" u="none" strike="noStrike" kern="1200" baseline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Postbus</a:t>
            </a:r>
            <a:r>
              <a:rPr lang="en-US" sz="1050" b="0" i="0" u="none" strike="noStrike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85500</a:t>
            </a:r>
          </a:p>
          <a:p>
            <a:r>
              <a:rPr lang="en-US" sz="1050" b="0" i="0" u="none" strike="noStrike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3508 GA UTRECHT</a:t>
            </a:r>
            <a:endParaRPr lang="nl-NL" sz="1050">
              <a:solidFill>
                <a:schemeClr val="bg1"/>
              </a:solidFill>
            </a:endParaRPr>
          </a:p>
        </p:txBody>
      </p:sp>
      <p:sp>
        <p:nvSpPr>
          <p:cNvPr id="240" name="Tekstvak 239"/>
          <p:cNvSpPr txBox="1"/>
          <p:nvPr userDrawn="1"/>
        </p:nvSpPr>
        <p:spPr>
          <a:xfrm>
            <a:off x="3707904" y="4365104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0" i="0" u="none" strike="noStrike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T. 088 75 595 93</a:t>
            </a:r>
          </a:p>
          <a:p>
            <a:r>
              <a:rPr lang="nl-NL" sz="1050" b="0" i="0" u="none" strike="noStrike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E. hersencentrum@umcutrecht.nl</a:t>
            </a:r>
            <a:endParaRPr lang="nl-NL" sz="1050">
              <a:solidFill>
                <a:schemeClr val="bg1"/>
              </a:solidFill>
            </a:endParaRPr>
          </a:p>
        </p:txBody>
      </p:sp>
      <p:sp>
        <p:nvSpPr>
          <p:cNvPr id="241" name="Tekstvak 240"/>
          <p:cNvSpPr txBox="1"/>
          <p:nvPr userDrawn="1"/>
        </p:nvSpPr>
        <p:spPr>
          <a:xfrm>
            <a:off x="468313" y="5157192"/>
            <a:ext cx="424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 i="0" u="none" strike="noStrike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www.umcutrecht.nl/hersencentrum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24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241536"/>
            <a:ext cx="2303487" cy="91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303487" cy="91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25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538"/>
            <a:ext cx="863327" cy="19303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221109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l-NL" smtClean="0"/>
              <a:t>&lt; Presentatietitel invullen &gt;</a:t>
            </a:r>
            <a:endParaRPr lang="nl-NL"/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4666" y="6491188"/>
            <a:ext cx="830188" cy="19303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40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464"/>
            <a:ext cx="9144000" cy="7585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94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b="9309"/>
          <a:stretch/>
        </p:blipFill>
        <p:spPr>
          <a:xfrm>
            <a:off x="7543378" y="6271220"/>
            <a:ext cx="1080120" cy="3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3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47.png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8496944" cy="3384376"/>
          </a:xfrm>
        </p:spPr>
        <p:txBody>
          <a:bodyPr>
            <a:noAutofit/>
          </a:bodyPr>
          <a:lstStyle/>
          <a:p>
            <a:r>
              <a:rPr lang="nl-NL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computer weet het beter?! </a:t>
            </a:r>
            <a:r>
              <a:rPr lang="nl-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Big </a:t>
            </a:r>
            <a:r>
              <a:rPr lang="nl-NL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in de </a:t>
            </a:r>
            <a:r>
              <a:rPr lang="nl-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zorg</a:t>
            </a:r>
            <a:br>
              <a:rPr lang="nl-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Dordrecht</a:t>
            </a:r>
            <a:br>
              <a:rPr lang="nl-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Floortje Scheepers</a:t>
            </a:r>
            <a:br>
              <a:rPr lang="nl-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UMCU hersencentrum</a:t>
            </a:r>
            <a:endParaRPr lang="nl-N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1208973" y="87086"/>
            <a:ext cx="6771477" cy="6741886"/>
            <a:chOff x="0" y="0"/>
            <a:chExt cx="6148070" cy="6148070"/>
          </a:xfrm>
        </p:grpSpPr>
        <p:grpSp>
          <p:nvGrpSpPr>
            <p:cNvPr id="8" name="Groep 7"/>
            <p:cNvGrpSpPr/>
            <p:nvPr/>
          </p:nvGrpSpPr>
          <p:grpSpPr>
            <a:xfrm>
              <a:off x="0" y="0"/>
              <a:ext cx="6148070" cy="6148070"/>
              <a:chOff x="0" y="0"/>
              <a:chExt cx="6148070" cy="6148070"/>
            </a:xfrm>
          </p:grpSpPr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48070" cy="614807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ts val="1300"/>
                  </a:lnSpc>
                  <a:spcAft>
                    <a:spcPts val="0"/>
                  </a:spcAft>
                </a:pPr>
                <a:r>
                  <a:rPr lang="en-GB" sz="850">
                    <a:effectLst/>
                    <a:latin typeface="Verdana"/>
                    <a:ea typeface="Times New Roman"/>
                    <a:cs typeface="Times New Roman"/>
                  </a:rPr>
                  <a:t> </a:t>
                </a:r>
                <a:endParaRPr lang="nl-NL" sz="850">
                  <a:effectLst/>
                  <a:latin typeface="Verdana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Text Box 22"/>
              <p:cNvSpPr txBox="1">
                <a:spLocks noChangeArrowheads="1"/>
              </p:cNvSpPr>
              <p:nvPr/>
            </p:nvSpPr>
            <p:spPr bwMode="auto">
              <a:xfrm>
                <a:off x="4884017" y="2720249"/>
                <a:ext cx="1111438" cy="1162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2000" b="1" u="sng" dirty="0" smtClean="0">
                    <a:effectLst/>
                    <a:ea typeface="Times New Roman"/>
                    <a:cs typeface="Times New Roman"/>
                  </a:rPr>
                  <a:t>National</a:t>
                </a:r>
                <a:r>
                  <a:rPr lang="en-GB" sz="2000" dirty="0" smtClean="0">
                    <a:effectLst/>
                    <a:ea typeface="Times New Roman"/>
                    <a:cs typeface="Times New Roman"/>
                  </a:rPr>
                  <a:t> </a:t>
                </a:r>
                <a:r>
                  <a:rPr lang="en-GB" sz="2000" b="1" dirty="0" smtClean="0">
                    <a:effectLst/>
                    <a:ea typeface="Times New Roman"/>
                    <a:cs typeface="Times New Roman"/>
                  </a:rPr>
                  <a:t>data (CBS)</a:t>
                </a:r>
                <a:endParaRPr lang="nl-NL" sz="2000" dirty="0">
                  <a:effectLst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9" name="Groep 8"/>
            <p:cNvGrpSpPr/>
            <p:nvPr/>
          </p:nvGrpSpPr>
          <p:grpSpPr>
            <a:xfrm>
              <a:off x="104775" y="828675"/>
              <a:ext cx="4573905" cy="4573905"/>
              <a:chOff x="0" y="0"/>
              <a:chExt cx="4573905" cy="4573905"/>
            </a:xfrm>
          </p:grpSpPr>
          <p:sp>
            <p:nvSpPr>
              <p:cNvPr id="16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73905" cy="457390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3270525" y="1599169"/>
                <a:ext cx="1187122" cy="948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r>
                  <a:rPr lang="en-GB" sz="2000" b="1" u="sng" dirty="0">
                    <a:effectLst/>
                    <a:ea typeface="Calibri"/>
                    <a:cs typeface="Helvetica"/>
                  </a:rPr>
                  <a:t>Regional</a:t>
                </a:r>
                <a:r>
                  <a:rPr lang="en-GB" sz="2000" dirty="0">
                    <a:effectLst/>
                    <a:ea typeface="Calibri"/>
                    <a:cs typeface="Helvetica"/>
                  </a:rPr>
                  <a:t> </a:t>
                </a:r>
                <a:r>
                  <a:rPr lang="en-GB" sz="2000" b="1" dirty="0">
                    <a:effectLst/>
                    <a:ea typeface="Calibri"/>
                    <a:cs typeface="Helvetica"/>
                  </a:rPr>
                  <a:t>data </a:t>
                </a:r>
                <a:r>
                  <a:rPr lang="en-GB" sz="2000" dirty="0">
                    <a:effectLst/>
                    <a:ea typeface="Times New Roman"/>
                    <a:cs typeface="Times New Roman"/>
                  </a:rPr>
                  <a:t> </a:t>
                </a:r>
                <a:endParaRPr lang="nl-NL" sz="2000" dirty="0">
                  <a:effectLst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0" name="Groep 9"/>
            <p:cNvGrpSpPr/>
            <p:nvPr/>
          </p:nvGrpSpPr>
          <p:grpSpPr>
            <a:xfrm>
              <a:off x="236257" y="1539555"/>
              <a:ext cx="3152140" cy="3152140"/>
              <a:chOff x="26707" y="-13020"/>
              <a:chExt cx="3152140" cy="3152140"/>
            </a:xfrm>
          </p:grpSpPr>
          <p:sp>
            <p:nvSpPr>
              <p:cNvPr id="14" name="Oval 23"/>
              <p:cNvSpPr>
                <a:spLocks noChangeArrowheads="1"/>
              </p:cNvSpPr>
              <p:nvPr/>
            </p:nvSpPr>
            <p:spPr bwMode="auto">
              <a:xfrm>
                <a:off x="26707" y="-13020"/>
                <a:ext cx="3152140" cy="315214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1925774" y="1101088"/>
                <a:ext cx="1165816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2000" b="1" dirty="0" smtClean="0">
                    <a:effectLst/>
                    <a:ea typeface="Times New Roman"/>
                    <a:cs typeface="Segoe UI"/>
                  </a:rPr>
                  <a:t>one </a:t>
                </a:r>
                <a:r>
                  <a:rPr lang="en-GB" sz="2000" b="1" u="sng" dirty="0">
                    <a:effectLst/>
                    <a:ea typeface="Times New Roman"/>
                    <a:cs typeface="Segoe UI"/>
                  </a:rPr>
                  <a:t>local</a:t>
                </a:r>
                <a:r>
                  <a:rPr lang="en-GB" sz="2000" b="1" dirty="0">
                    <a:effectLst/>
                    <a:ea typeface="Times New Roman"/>
                    <a:cs typeface="Segoe UI"/>
                  </a:rPr>
                  <a:t> hospital</a:t>
                </a:r>
                <a:endParaRPr lang="nl-NL" sz="2000" dirty="0">
                  <a:effectLst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1" name="Groep 10"/>
            <p:cNvGrpSpPr/>
            <p:nvPr/>
          </p:nvGrpSpPr>
          <p:grpSpPr>
            <a:xfrm>
              <a:off x="695325" y="2581275"/>
              <a:ext cx="1440000" cy="1440000"/>
              <a:chOff x="0" y="0"/>
              <a:chExt cx="1440000" cy="1440000"/>
            </a:xfrm>
          </p:grpSpPr>
          <p:sp>
            <p:nvSpPr>
              <p:cNvPr id="12" name="Oval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000" cy="14400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>
                    <a:lumMod val="95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3" name="Text Box 27"/>
              <p:cNvSpPr txBox="1">
                <a:spLocks noChangeArrowheads="1"/>
              </p:cNvSpPr>
              <p:nvPr/>
            </p:nvSpPr>
            <p:spPr bwMode="auto">
              <a:xfrm>
                <a:off x="89206" y="253273"/>
                <a:ext cx="1261588" cy="93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GB" sz="2000" b="1" u="sng" dirty="0">
                    <a:solidFill>
                      <a:schemeClr val="bg1"/>
                    </a:solidFill>
                    <a:effectLst/>
                    <a:ea typeface="Times New Roman"/>
                    <a:cs typeface="Times New Roman"/>
                  </a:rPr>
                  <a:t>individual</a:t>
                </a:r>
                <a:r>
                  <a:rPr lang="en-GB" sz="2000" b="1" dirty="0">
                    <a:solidFill>
                      <a:schemeClr val="bg1"/>
                    </a:solidFill>
                    <a:effectLst/>
                    <a:ea typeface="Times New Roman"/>
                    <a:cs typeface="Times New Roman"/>
                  </a:rPr>
                  <a:t> psychiatric patient profile</a:t>
                </a:r>
                <a:endParaRPr lang="nl-NL" sz="2000" b="1" dirty="0">
                  <a:solidFill>
                    <a:schemeClr val="bg1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07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23591" y="0"/>
            <a:ext cx="9144000" cy="6047953"/>
          </a:xfrm>
          <a:prstGeom prst="rect">
            <a:avLst/>
          </a:prstGeom>
          <a:solidFill>
            <a:srgbClr val="2B7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" tIns="43200" rIns="43200" bIns="43200" rtlCol="0" anchor="ctr" anchorCtr="0"/>
          <a:lstStyle/>
          <a:p>
            <a:pPr algn="ctr"/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41" y="980728"/>
            <a:ext cx="1008000" cy="100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40" y="980728"/>
            <a:ext cx="1008000" cy="100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43" y="2686886"/>
            <a:ext cx="1008000" cy="100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41" y="4315745"/>
            <a:ext cx="1008000" cy="100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37" y="2672299"/>
            <a:ext cx="1008000" cy="100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42" y="4315745"/>
            <a:ext cx="1008000" cy="100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7" name="Rechthoek 16"/>
          <p:cNvSpPr/>
          <p:nvPr/>
        </p:nvSpPr>
        <p:spPr>
          <a:xfrm>
            <a:off x="1679465" y="5333489"/>
            <a:ext cx="290335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883486"/>
              </a:buClr>
              <a:buSzPct val="85000"/>
            </a:pP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CBS neighbourhood data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6191682" y="3694886"/>
            <a:ext cx="18902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883486"/>
              </a:buClr>
              <a:buSzPct val="85000"/>
            </a:pPr>
            <a:r>
              <a:rPr lang="nl-NL" dirty="0" err="1" smtClean="0">
                <a:solidFill>
                  <a:schemeClr val="bg1"/>
                </a:solidFill>
              </a:rPr>
              <a:t>Geographic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0" name="Rechthoek 19"/>
          <p:cNvSpPr/>
          <p:nvPr/>
        </p:nvSpPr>
        <p:spPr>
          <a:xfrm>
            <a:off x="5018112" y="5357496"/>
            <a:ext cx="76174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883486"/>
              </a:buClr>
              <a:buSzPct val="85000"/>
            </a:pPr>
            <a:r>
              <a:rPr lang="nl-NL" dirty="0">
                <a:solidFill>
                  <a:schemeClr val="bg1"/>
                </a:solidFill>
              </a:rPr>
              <a:t>KNMI</a:t>
            </a:r>
          </a:p>
        </p:txBody>
      </p:sp>
      <p:sp>
        <p:nvSpPr>
          <p:cNvPr id="21" name="Rechthoek 20"/>
          <p:cNvSpPr/>
          <p:nvPr/>
        </p:nvSpPr>
        <p:spPr>
          <a:xfrm>
            <a:off x="107504" y="3680299"/>
            <a:ext cx="34419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883486"/>
              </a:buClr>
              <a:buSzPct val="85000"/>
            </a:pPr>
            <a:r>
              <a:rPr lang="nl-NL" dirty="0" err="1" smtClean="0">
                <a:solidFill>
                  <a:schemeClr val="bg1"/>
                </a:solidFill>
              </a:rPr>
              <a:t>Number</a:t>
            </a:r>
            <a:r>
              <a:rPr lang="nl-NL" dirty="0" smtClean="0">
                <a:solidFill>
                  <a:schemeClr val="bg1"/>
                </a:solidFill>
              </a:rPr>
              <a:t> of </a:t>
            </a:r>
            <a:r>
              <a:rPr lang="nl-NL" dirty="0" err="1" smtClean="0">
                <a:solidFill>
                  <a:schemeClr val="bg1"/>
                </a:solidFill>
              </a:rPr>
              <a:t>aggression-incidents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2139609" y="1998756"/>
            <a:ext cx="276235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883486"/>
              </a:buClr>
              <a:buSzPct val="85000"/>
            </a:pPr>
            <a:r>
              <a:rPr lang="nl-NL" dirty="0" smtClean="0">
                <a:solidFill>
                  <a:schemeClr val="bg1"/>
                </a:solidFill>
              </a:rPr>
              <a:t>Total </a:t>
            </a:r>
            <a:r>
              <a:rPr lang="nl-NL" dirty="0" err="1" smtClean="0">
                <a:solidFill>
                  <a:schemeClr val="bg1"/>
                </a:solidFill>
              </a:rPr>
              <a:t>number</a:t>
            </a:r>
            <a:r>
              <a:rPr lang="nl-NL" dirty="0" smtClean="0">
                <a:solidFill>
                  <a:schemeClr val="bg1"/>
                </a:solidFill>
              </a:rPr>
              <a:t> of </a:t>
            </a:r>
            <a:r>
              <a:rPr lang="nl-NL" dirty="0" err="1" smtClean="0">
                <a:solidFill>
                  <a:schemeClr val="bg1"/>
                </a:solidFill>
              </a:rPr>
              <a:t>Incidents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5018112" y="2033397"/>
            <a:ext cx="476132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883486"/>
              </a:buClr>
              <a:buSzPct val="85000"/>
            </a:pPr>
            <a:r>
              <a:rPr lang="nl-NL" dirty="0">
                <a:solidFill>
                  <a:schemeClr val="bg1"/>
                </a:solidFill>
              </a:rPr>
              <a:t>Patiënten regio Utrecht (Casusregister)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3827641" y="2590044"/>
            <a:ext cx="1481346" cy="1424672"/>
            <a:chOff x="-1746023" y="854141"/>
            <a:chExt cx="1271701" cy="1424672"/>
          </a:xfrm>
        </p:grpSpPr>
        <p:sp>
          <p:nvSpPr>
            <p:cNvPr id="24" name="Rechthoek 23"/>
            <p:cNvSpPr/>
            <p:nvPr/>
          </p:nvSpPr>
          <p:spPr>
            <a:xfrm>
              <a:off x="-1746023" y="854141"/>
              <a:ext cx="1260000" cy="12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" tIns="43200" rIns="43200" bIns="43200" rtlCol="0" anchor="ctr" anchorCtr="0"/>
            <a:lstStyle/>
            <a:p>
              <a:pPr algn="ctr"/>
              <a:endParaRPr lang="nl-NL" dirty="0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-1438883" y="891873"/>
              <a:ext cx="685311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90000"/>
                </a:lnSpc>
                <a:spcBef>
                  <a:spcPts val="750"/>
                </a:spcBef>
                <a:buClr>
                  <a:srgbClr val="883486"/>
                </a:buClr>
                <a:buSzPct val="85000"/>
              </a:pPr>
              <a:r>
                <a:rPr lang="nl-NL" sz="2200" b="1" dirty="0">
                  <a:solidFill>
                    <a:schemeClr val="bg1"/>
                  </a:solidFill>
                </a:rPr>
                <a:t>EPD</a:t>
              </a: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4321" y="1018814"/>
              <a:ext cx="1259999" cy="1259999"/>
            </a:xfrm>
            <a:prstGeom prst="rect">
              <a:avLst/>
            </a:prstGeom>
            <a:noFill/>
          </p:spPr>
        </p:pic>
      </p:grpSp>
      <p:sp>
        <p:nvSpPr>
          <p:cNvPr id="25" name="Titel 3"/>
          <p:cNvSpPr>
            <a:spLocks noGrp="1"/>
          </p:cNvSpPr>
          <p:nvPr>
            <p:ph type="title"/>
          </p:nvPr>
        </p:nvSpPr>
        <p:spPr>
          <a:xfrm>
            <a:off x="254194" y="144031"/>
            <a:ext cx="5920502" cy="666000"/>
          </a:xfrm>
        </p:spPr>
        <p:txBody>
          <a:bodyPr/>
          <a:lstStyle/>
          <a:p>
            <a:r>
              <a:rPr lang="nl-NL" sz="3600" b="0" dirty="0" smtClean="0">
                <a:solidFill>
                  <a:schemeClr val="bg1"/>
                </a:solidFill>
              </a:rPr>
              <a:t>Sources</a:t>
            </a:r>
            <a:endParaRPr lang="nl-NL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628650" y="124669"/>
            <a:ext cx="7886700" cy="635538"/>
          </a:xfrm>
        </p:spPr>
        <p:txBody>
          <a:bodyPr>
            <a:normAutofit/>
          </a:bodyPr>
          <a:lstStyle/>
          <a:p>
            <a:r>
              <a:rPr lang="en-US" cap="all" dirty="0"/>
              <a:t>Psychiatry Data process platform</a:t>
            </a: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" y="5471158"/>
            <a:ext cx="925224" cy="8188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3528" y="1052736"/>
            <a:ext cx="8568952" cy="4837032"/>
            <a:chOff x="1120840" y="1635618"/>
            <a:chExt cx="6386572" cy="4038126"/>
          </a:xfrm>
        </p:grpSpPr>
        <p:sp>
          <p:nvSpPr>
            <p:cNvPr id="533" name="Can 128"/>
            <p:cNvSpPr/>
            <p:nvPr/>
          </p:nvSpPr>
          <p:spPr>
            <a:xfrm>
              <a:off x="1120840" y="1942851"/>
              <a:ext cx="370849" cy="407206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700" b="1" dirty="0">
                  <a:solidFill>
                    <a:schemeClr val="tx2">
                      <a:lumMod val="25000"/>
                    </a:schemeClr>
                  </a:solidFill>
                </a:rPr>
                <a:t>RDP</a:t>
              </a:r>
            </a:p>
          </p:txBody>
        </p:sp>
        <p:sp>
          <p:nvSpPr>
            <p:cNvPr id="534" name="Can 129"/>
            <p:cNvSpPr/>
            <p:nvPr/>
          </p:nvSpPr>
          <p:spPr>
            <a:xfrm>
              <a:off x="1120840" y="2866639"/>
              <a:ext cx="370849" cy="407206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700" b="1" dirty="0">
                  <a:solidFill>
                    <a:schemeClr val="tx2">
                      <a:lumMod val="25000"/>
                    </a:schemeClr>
                  </a:solidFill>
                </a:rPr>
                <a:t>IMS</a:t>
              </a:r>
            </a:p>
          </p:txBody>
        </p:sp>
        <p:sp>
          <p:nvSpPr>
            <p:cNvPr id="535" name="Can 130"/>
            <p:cNvSpPr/>
            <p:nvPr/>
          </p:nvSpPr>
          <p:spPr>
            <a:xfrm>
              <a:off x="1120840" y="2405983"/>
              <a:ext cx="370849" cy="407206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700" b="1" dirty="0">
                  <a:solidFill>
                    <a:schemeClr val="tx2">
                      <a:lumMod val="25000"/>
                    </a:schemeClr>
                  </a:solidFill>
                </a:rPr>
                <a:t>DWH</a:t>
              </a:r>
            </a:p>
          </p:txBody>
        </p:sp>
        <p:sp>
          <p:nvSpPr>
            <p:cNvPr id="536" name="Can 131"/>
            <p:cNvSpPr/>
            <p:nvPr/>
          </p:nvSpPr>
          <p:spPr>
            <a:xfrm>
              <a:off x="2288208" y="2991501"/>
              <a:ext cx="370849" cy="407206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700" b="1" dirty="0">
                  <a:solidFill>
                    <a:schemeClr val="tx2">
                      <a:lumMod val="25000"/>
                    </a:schemeClr>
                  </a:solidFill>
                </a:rPr>
                <a:t>CBS</a:t>
              </a:r>
            </a:p>
          </p:txBody>
        </p:sp>
        <p:sp>
          <p:nvSpPr>
            <p:cNvPr id="537" name="Can 132"/>
            <p:cNvSpPr/>
            <p:nvPr/>
          </p:nvSpPr>
          <p:spPr>
            <a:xfrm>
              <a:off x="2288208" y="3468278"/>
              <a:ext cx="370849" cy="407206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700" b="1" dirty="0">
                  <a:solidFill>
                    <a:schemeClr val="tx2">
                      <a:lumMod val="25000"/>
                    </a:schemeClr>
                  </a:solidFill>
                </a:rPr>
                <a:t>KNMI</a:t>
              </a:r>
            </a:p>
          </p:txBody>
        </p:sp>
        <p:sp>
          <p:nvSpPr>
            <p:cNvPr id="538" name="Can 134"/>
            <p:cNvSpPr/>
            <p:nvPr/>
          </p:nvSpPr>
          <p:spPr>
            <a:xfrm>
              <a:off x="2288460" y="3945056"/>
              <a:ext cx="370849" cy="407206"/>
            </a:xfrm>
            <a:prstGeom prst="can">
              <a:avLst/>
            </a:prstGeom>
            <a:no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500" b="1" dirty="0">
                  <a:solidFill>
                    <a:schemeClr val="tx2">
                      <a:lumMod val="25000"/>
                    </a:schemeClr>
                  </a:solidFill>
                </a:rPr>
                <a:t>...</a:t>
              </a:r>
            </a:p>
          </p:txBody>
        </p:sp>
        <p:sp>
          <p:nvSpPr>
            <p:cNvPr id="539" name="Rounded Rectangle 135"/>
            <p:cNvSpPr/>
            <p:nvPr/>
          </p:nvSpPr>
          <p:spPr>
            <a:xfrm>
              <a:off x="2967384" y="1635618"/>
              <a:ext cx="2340040" cy="2826552"/>
            </a:xfrm>
            <a:prstGeom prst="roundRect">
              <a:avLst>
                <a:gd name="adj" fmla="val 253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40" name="Freeform 210"/>
            <p:cNvSpPr/>
            <p:nvPr/>
          </p:nvSpPr>
          <p:spPr>
            <a:xfrm>
              <a:off x="2679779" y="2341346"/>
              <a:ext cx="1976922" cy="272560"/>
            </a:xfrm>
            <a:custGeom>
              <a:avLst/>
              <a:gdLst>
                <a:gd name="connsiteX0" fmla="*/ 0 w 2162175"/>
                <a:gd name="connsiteY0" fmla="*/ 695325 h 695325"/>
                <a:gd name="connsiteX1" fmla="*/ 504825 w 2162175"/>
                <a:gd name="connsiteY1" fmla="*/ 695325 h 695325"/>
                <a:gd name="connsiteX2" fmla="*/ 504825 w 2162175"/>
                <a:gd name="connsiteY2" fmla="*/ 0 h 695325"/>
                <a:gd name="connsiteX3" fmla="*/ 2162175 w 2162175"/>
                <a:gd name="connsiteY3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695325">
                  <a:moveTo>
                    <a:pt x="0" y="695325"/>
                  </a:moveTo>
                  <a:lnTo>
                    <a:pt x="504825" y="695325"/>
                  </a:lnTo>
                  <a:lnTo>
                    <a:pt x="504825" y="0"/>
                  </a:lnTo>
                  <a:lnTo>
                    <a:pt x="2162175" y="0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41" name="Freeform 211"/>
            <p:cNvSpPr/>
            <p:nvPr/>
          </p:nvSpPr>
          <p:spPr>
            <a:xfrm flipV="1">
              <a:off x="2679779" y="2609587"/>
              <a:ext cx="1976922" cy="454597"/>
            </a:xfrm>
            <a:custGeom>
              <a:avLst/>
              <a:gdLst>
                <a:gd name="connsiteX0" fmla="*/ 0 w 2162175"/>
                <a:gd name="connsiteY0" fmla="*/ 695325 h 695325"/>
                <a:gd name="connsiteX1" fmla="*/ 504825 w 2162175"/>
                <a:gd name="connsiteY1" fmla="*/ 695325 h 695325"/>
                <a:gd name="connsiteX2" fmla="*/ 504825 w 2162175"/>
                <a:gd name="connsiteY2" fmla="*/ 0 h 695325"/>
                <a:gd name="connsiteX3" fmla="*/ 2162175 w 2162175"/>
                <a:gd name="connsiteY3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695325">
                  <a:moveTo>
                    <a:pt x="0" y="695325"/>
                  </a:moveTo>
                  <a:lnTo>
                    <a:pt x="504825" y="695325"/>
                  </a:lnTo>
                  <a:lnTo>
                    <a:pt x="504825" y="0"/>
                  </a:lnTo>
                  <a:lnTo>
                    <a:pt x="2162175" y="0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43" name="TextBox 542"/>
            <p:cNvSpPr txBox="1"/>
            <p:nvPr/>
          </p:nvSpPr>
          <p:spPr>
            <a:xfrm>
              <a:off x="3237020" y="3835224"/>
              <a:ext cx="13470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dirty="0">
                  <a:solidFill>
                    <a:schemeClr val="tx2">
                      <a:lumMod val="25000"/>
                    </a:schemeClr>
                  </a:solidFill>
                </a:rPr>
                <a:t>Pipeline 3</a:t>
              </a:r>
            </a:p>
          </p:txBody>
        </p:sp>
        <p:sp>
          <p:nvSpPr>
            <p:cNvPr id="547" name="TextBox 546"/>
            <p:cNvSpPr txBox="1"/>
            <p:nvPr/>
          </p:nvSpPr>
          <p:spPr>
            <a:xfrm>
              <a:off x="3245650" y="3172194"/>
              <a:ext cx="13470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dirty="0">
                  <a:solidFill>
                    <a:schemeClr val="tx2">
                      <a:lumMod val="25000"/>
                    </a:schemeClr>
                  </a:solidFill>
                </a:rPr>
                <a:t>Pipeline 2</a:t>
              </a:r>
            </a:p>
          </p:txBody>
        </p:sp>
        <p:sp>
          <p:nvSpPr>
            <p:cNvPr id="548" name="Diamond 547"/>
            <p:cNvSpPr/>
            <p:nvPr/>
          </p:nvSpPr>
          <p:spPr>
            <a:xfrm>
              <a:off x="3403682" y="2976625"/>
              <a:ext cx="165469" cy="16546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49" name="Folded Corner 218"/>
            <p:cNvSpPr/>
            <p:nvPr/>
          </p:nvSpPr>
          <p:spPr>
            <a:xfrm>
              <a:off x="4704431" y="2894602"/>
              <a:ext cx="241596" cy="295209"/>
            </a:xfrm>
            <a:prstGeom prst="foldedCorner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500" dirty="0">
                  <a:solidFill>
                    <a:schemeClr val="tx2">
                      <a:lumMod val="25000"/>
                    </a:schemeClr>
                  </a:solidFill>
                </a:rPr>
                <a:t>SAV</a:t>
              </a:r>
            </a:p>
          </p:txBody>
        </p:sp>
        <p:sp>
          <p:nvSpPr>
            <p:cNvPr id="550" name="TextBox 549"/>
            <p:cNvSpPr txBox="1"/>
            <p:nvPr/>
          </p:nvSpPr>
          <p:spPr>
            <a:xfrm>
              <a:off x="3232596" y="2462898"/>
              <a:ext cx="13470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dirty="0">
                  <a:solidFill>
                    <a:schemeClr val="tx2">
                      <a:lumMod val="25000"/>
                    </a:schemeClr>
                  </a:solidFill>
                </a:rPr>
                <a:t>Pipeline 1</a:t>
              </a:r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3403682" y="2264551"/>
              <a:ext cx="165469" cy="1654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3793778" y="2256882"/>
              <a:ext cx="165469" cy="1654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53" name="Parallelogram 552"/>
            <p:cNvSpPr/>
            <p:nvPr/>
          </p:nvSpPr>
          <p:spPr>
            <a:xfrm>
              <a:off x="4175845" y="2256882"/>
              <a:ext cx="165469" cy="16546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54" name="Folded Corner 219"/>
            <p:cNvSpPr/>
            <p:nvPr/>
          </p:nvSpPr>
          <p:spPr>
            <a:xfrm>
              <a:off x="4704431" y="2199680"/>
              <a:ext cx="241596" cy="295209"/>
            </a:xfrm>
            <a:prstGeom prst="foldedCorner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500" dirty="0">
                  <a:solidFill>
                    <a:schemeClr val="tx2">
                      <a:lumMod val="25000"/>
                    </a:schemeClr>
                  </a:solidFill>
                </a:rPr>
                <a:t>SAV</a:t>
              </a:r>
            </a:p>
          </p:txBody>
        </p:sp>
        <p:sp>
          <p:nvSpPr>
            <p:cNvPr id="555" name="Rectangle: Rounded Corners 554"/>
            <p:cNvSpPr/>
            <p:nvPr/>
          </p:nvSpPr>
          <p:spPr>
            <a:xfrm>
              <a:off x="2963375" y="1643831"/>
              <a:ext cx="2344050" cy="285908"/>
            </a:xfrm>
            <a:prstGeom prst="roundRect">
              <a:avLst>
                <a:gd name="adj" fmla="val 18698"/>
              </a:avLst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Ubuntu" panose="020B0504030602030204" pitchFamily="34" charset="0"/>
                </a:rPr>
                <a:t>Analysis pipeline platform</a:t>
              </a:r>
            </a:p>
          </p:txBody>
        </p:sp>
        <p:pic>
          <p:nvPicPr>
            <p:cNvPr id="556" name="Picture 5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1822" y="2454348"/>
              <a:ext cx="685398" cy="539002"/>
            </a:xfrm>
            <a:prstGeom prst="rect">
              <a:avLst/>
            </a:prstGeom>
          </p:spPr>
        </p:pic>
        <p:sp>
          <p:nvSpPr>
            <p:cNvPr id="557" name="Freeform 235"/>
            <p:cNvSpPr/>
            <p:nvPr/>
          </p:nvSpPr>
          <p:spPr>
            <a:xfrm>
              <a:off x="4499940" y="2341345"/>
              <a:ext cx="148051" cy="357065"/>
            </a:xfrm>
            <a:custGeom>
              <a:avLst/>
              <a:gdLst>
                <a:gd name="connsiteX0" fmla="*/ 0 w 161925"/>
                <a:gd name="connsiteY0" fmla="*/ 0 h 390525"/>
                <a:gd name="connsiteX1" fmla="*/ 0 w 161925"/>
                <a:gd name="connsiteY1" fmla="*/ 390525 h 390525"/>
                <a:gd name="connsiteX2" fmla="*/ 161925 w 161925"/>
                <a:gd name="connsiteY2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390525">
                  <a:moveTo>
                    <a:pt x="0" y="0"/>
                  </a:moveTo>
                  <a:lnTo>
                    <a:pt x="0" y="390525"/>
                  </a:lnTo>
                  <a:lnTo>
                    <a:pt x="161925" y="39052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pic>
          <p:nvPicPr>
            <p:cNvPr id="558" name="Picture 5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1822" y="3170448"/>
              <a:ext cx="685398" cy="539002"/>
            </a:xfrm>
            <a:prstGeom prst="rect">
              <a:avLst/>
            </a:prstGeom>
          </p:spPr>
        </p:pic>
        <p:sp>
          <p:nvSpPr>
            <p:cNvPr id="559" name="Freeform 239"/>
            <p:cNvSpPr/>
            <p:nvPr/>
          </p:nvSpPr>
          <p:spPr>
            <a:xfrm>
              <a:off x="4499940" y="3057445"/>
              <a:ext cx="148051" cy="357065"/>
            </a:xfrm>
            <a:custGeom>
              <a:avLst/>
              <a:gdLst>
                <a:gd name="connsiteX0" fmla="*/ 0 w 161925"/>
                <a:gd name="connsiteY0" fmla="*/ 0 h 390525"/>
                <a:gd name="connsiteX1" fmla="*/ 0 w 161925"/>
                <a:gd name="connsiteY1" fmla="*/ 390525 h 390525"/>
                <a:gd name="connsiteX2" fmla="*/ 161925 w 161925"/>
                <a:gd name="connsiteY2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390525">
                  <a:moveTo>
                    <a:pt x="0" y="0"/>
                  </a:moveTo>
                  <a:lnTo>
                    <a:pt x="0" y="390525"/>
                  </a:lnTo>
                  <a:lnTo>
                    <a:pt x="161925" y="39052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pic>
          <p:nvPicPr>
            <p:cNvPr id="560" name="Picture 5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5712" y="3867848"/>
              <a:ext cx="685398" cy="539002"/>
            </a:xfrm>
            <a:prstGeom prst="rect">
              <a:avLst/>
            </a:prstGeom>
          </p:spPr>
        </p:pic>
        <p:sp>
          <p:nvSpPr>
            <p:cNvPr id="561" name="Freeform 241"/>
            <p:cNvSpPr/>
            <p:nvPr/>
          </p:nvSpPr>
          <p:spPr>
            <a:xfrm>
              <a:off x="4503830" y="3754846"/>
              <a:ext cx="148051" cy="357065"/>
            </a:xfrm>
            <a:custGeom>
              <a:avLst/>
              <a:gdLst>
                <a:gd name="connsiteX0" fmla="*/ 0 w 161925"/>
                <a:gd name="connsiteY0" fmla="*/ 0 h 390525"/>
                <a:gd name="connsiteX1" fmla="*/ 0 w 161925"/>
                <a:gd name="connsiteY1" fmla="*/ 390525 h 390525"/>
                <a:gd name="connsiteX2" fmla="*/ 161925 w 161925"/>
                <a:gd name="connsiteY2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390525">
                  <a:moveTo>
                    <a:pt x="0" y="0"/>
                  </a:moveTo>
                  <a:lnTo>
                    <a:pt x="0" y="390525"/>
                  </a:lnTo>
                  <a:lnTo>
                    <a:pt x="161925" y="39052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62" name="Rounded Rectangle 244"/>
            <p:cNvSpPr/>
            <p:nvPr/>
          </p:nvSpPr>
          <p:spPr>
            <a:xfrm>
              <a:off x="2963375" y="4681797"/>
              <a:ext cx="2344049" cy="991947"/>
            </a:xfrm>
            <a:prstGeom prst="roundRect">
              <a:avLst>
                <a:gd name="adj" fmla="val 7551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63" name="Rectangle: Rounded Corners 562"/>
            <p:cNvSpPr/>
            <p:nvPr/>
          </p:nvSpPr>
          <p:spPr>
            <a:xfrm>
              <a:off x="2963375" y="4686999"/>
              <a:ext cx="2344049" cy="28590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b="1" dirty="0">
                  <a:solidFill>
                    <a:schemeClr val="tx1"/>
                  </a:solidFill>
                  <a:latin typeface="Ubuntu" panose="020B0504030602030204" pitchFamily="34" charset="0"/>
                </a:rPr>
                <a:t>Code </a:t>
              </a:r>
              <a:r>
                <a:rPr lang="nl-NL" sz="1100" b="1" dirty="0" err="1">
                  <a:solidFill>
                    <a:schemeClr val="tx1"/>
                  </a:solidFill>
                  <a:latin typeface="Ubuntu" panose="020B0504030602030204" pitchFamily="34" charset="0"/>
                </a:rPr>
                <a:t>repository</a:t>
              </a:r>
              <a:endParaRPr lang="nl-NL" sz="1100" b="1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564" name="Up Arrow 256"/>
            <p:cNvSpPr/>
            <p:nvPr/>
          </p:nvSpPr>
          <p:spPr>
            <a:xfrm>
              <a:off x="4009737" y="4373466"/>
              <a:ext cx="245249" cy="309046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grpSp>
          <p:nvGrpSpPr>
            <p:cNvPr id="565" name="Group 564"/>
            <p:cNvGrpSpPr/>
            <p:nvPr/>
          </p:nvGrpSpPr>
          <p:grpSpPr>
            <a:xfrm>
              <a:off x="3108832" y="5083441"/>
              <a:ext cx="2047193" cy="479401"/>
              <a:chOff x="2500360" y="4782281"/>
              <a:chExt cx="2239031" cy="524325"/>
            </a:xfrm>
          </p:grpSpPr>
          <p:sp>
            <p:nvSpPr>
              <p:cNvPr id="566" name="Rectangle 565"/>
              <p:cNvSpPr/>
              <p:nvPr/>
            </p:nvSpPr>
            <p:spPr>
              <a:xfrm>
                <a:off x="3708436" y="4782281"/>
                <a:ext cx="180975" cy="1809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3991762" y="4782281"/>
                <a:ext cx="180975" cy="1809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68" name="Parallelogram 567"/>
              <p:cNvSpPr/>
              <p:nvPr/>
            </p:nvSpPr>
            <p:spPr>
              <a:xfrm>
                <a:off x="4275088" y="4782281"/>
                <a:ext cx="180975" cy="180975"/>
              </a:xfrm>
              <a:prstGeom prst="parallelogram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69" name="Diamond 568"/>
              <p:cNvSpPr/>
              <p:nvPr/>
            </p:nvSpPr>
            <p:spPr>
              <a:xfrm>
                <a:off x="4558415" y="4782281"/>
                <a:ext cx="180975" cy="180975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70" name="Isosceles Triangle 569"/>
              <p:cNvSpPr/>
              <p:nvPr/>
            </p:nvSpPr>
            <p:spPr>
              <a:xfrm>
                <a:off x="3708436" y="5125631"/>
                <a:ext cx="180975" cy="18097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71" name="Hexagon 570"/>
              <p:cNvSpPr/>
              <p:nvPr/>
            </p:nvSpPr>
            <p:spPr>
              <a:xfrm>
                <a:off x="3991763" y="5125631"/>
                <a:ext cx="180975" cy="180975"/>
              </a:xfrm>
              <a:prstGeom prst="hexagon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4275090" y="5125631"/>
                <a:ext cx="180975" cy="1809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4558416" y="5125631"/>
                <a:ext cx="180975" cy="1809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74" name="Folded Corner 257"/>
              <p:cNvSpPr/>
              <p:nvPr/>
            </p:nvSpPr>
            <p:spPr>
              <a:xfrm>
                <a:off x="2500360" y="4787320"/>
                <a:ext cx="203706" cy="248912"/>
              </a:xfrm>
              <a:prstGeom prst="foldedCorner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75" name="Folded Corner 258"/>
              <p:cNvSpPr/>
              <p:nvPr/>
            </p:nvSpPr>
            <p:spPr>
              <a:xfrm>
                <a:off x="2785842" y="4787320"/>
                <a:ext cx="203706" cy="248912"/>
              </a:xfrm>
              <a:prstGeom prst="foldedCorner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76" name="Folded Corner 259"/>
              <p:cNvSpPr/>
              <p:nvPr/>
            </p:nvSpPr>
            <p:spPr>
              <a:xfrm>
                <a:off x="3070276" y="4787320"/>
                <a:ext cx="203706" cy="248912"/>
              </a:xfrm>
              <a:prstGeom prst="foldedCorner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77" name="Folded Corner 260"/>
              <p:cNvSpPr/>
              <p:nvPr/>
            </p:nvSpPr>
            <p:spPr>
              <a:xfrm>
                <a:off x="3357863" y="4787320"/>
                <a:ext cx="203706" cy="248912"/>
              </a:xfrm>
              <a:prstGeom prst="foldedCorner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581" name="Circular Arrow 266"/>
            <p:cNvSpPr/>
            <p:nvPr/>
          </p:nvSpPr>
          <p:spPr>
            <a:xfrm rot="18900000">
              <a:off x="4433102" y="2108187"/>
              <a:ext cx="187699" cy="1876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109065"/>
                <a:gd name="adj5" fmla="val 125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82" name="Circular Arrow 267"/>
            <p:cNvSpPr/>
            <p:nvPr/>
          </p:nvSpPr>
          <p:spPr>
            <a:xfrm rot="18900000">
              <a:off x="4432987" y="2822295"/>
              <a:ext cx="187699" cy="1876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109065"/>
                <a:gd name="adj5" fmla="val 125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83" name="Circular Arrow 268"/>
            <p:cNvSpPr/>
            <p:nvPr/>
          </p:nvSpPr>
          <p:spPr>
            <a:xfrm rot="18900000">
              <a:off x="4441170" y="3528042"/>
              <a:ext cx="187699" cy="1876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109065"/>
                <a:gd name="adj5" fmla="val 125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84" name="Circular Arrow 269"/>
            <p:cNvSpPr/>
            <p:nvPr/>
          </p:nvSpPr>
          <p:spPr>
            <a:xfrm rot="18900000">
              <a:off x="4448300" y="4198635"/>
              <a:ext cx="187699" cy="1876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109065"/>
                <a:gd name="adj5" fmla="val 125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pic>
          <p:nvPicPr>
            <p:cNvPr id="585" name="Picture 18" descr="Afbeeldingsresultaat voor shared folder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776" y="2464453"/>
              <a:ext cx="351256" cy="351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6" name="Freeform: Shape 585"/>
            <p:cNvSpPr/>
            <p:nvPr/>
          </p:nvSpPr>
          <p:spPr>
            <a:xfrm>
              <a:off x="1551246" y="2158512"/>
              <a:ext cx="660059" cy="451076"/>
            </a:xfrm>
            <a:custGeom>
              <a:avLst/>
              <a:gdLst>
                <a:gd name="connsiteX0" fmla="*/ 0 w 1250731"/>
                <a:gd name="connsiteY0" fmla="*/ 0 h 1387365"/>
                <a:gd name="connsiteX1" fmla="*/ 819807 w 1250731"/>
                <a:gd name="connsiteY1" fmla="*/ 0 h 1387365"/>
                <a:gd name="connsiteX2" fmla="*/ 819807 w 1250731"/>
                <a:gd name="connsiteY2" fmla="*/ 1387365 h 1387365"/>
                <a:gd name="connsiteX3" fmla="*/ 1250731 w 1250731"/>
                <a:gd name="connsiteY3" fmla="*/ 1387365 h 138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31" h="1387365">
                  <a:moveTo>
                    <a:pt x="0" y="0"/>
                  </a:moveTo>
                  <a:lnTo>
                    <a:pt x="819807" y="0"/>
                  </a:lnTo>
                  <a:lnTo>
                    <a:pt x="819807" y="1387365"/>
                  </a:lnTo>
                  <a:lnTo>
                    <a:pt x="1250731" y="138736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7" name="Freeform: Shape 586"/>
            <p:cNvSpPr/>
            <p:nvPr/>
          </p:nvSpPr>
          <p:spPr>
            <a:xfrm flipV="1">
              <a:off x="1551246" y="2609586"/>
              <a:ext cx="660059" cy="467594"/>
            </a:xfrm>
            <a:custGeom>
              <a:avLst/>
              <a:gdLst>
                <a:gd name="connsiteX0" fmla="*/ 0 w 1250731"/>
                <a:gd name="connsiteY0" fmla="*/ 0 h 1387365"/>
                <a:gd name="connsiteX1" fmla="*/ 819807 w 1250731"/>
                <a:gd name="connsiteY1" fmla="*/ 0 h 1387365"/>
                <a:gd name="connsiteX2" fmla="*/ 819807 w 1250731"/>
                <a:gd name="connsiteY2" fmla="*/ 1387365 h 1387365"/>
                <a:gd name="connsiteX3" fmla="*/ 1250731 w 1250731"/>
                <a:gd name="connsiteY3" fmla="*/ 1387365 h 138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31" h="1387365">
                  <a:moveTo>
                    <a:pt x="0" y="0"/>
                  </a:moveTo>
                  <a:lnTo>
                    <a:pt x="819807" y="0"/>
                  </a:lnTo>
                  <a:lnTo>
                    <a:pt x="819807" y="1387365"/>
                  </a:lnTo>
                  <a:lnTo>
                    <a:pt x="1250731" y="138736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588" name="Picture 2" descr="Afbeeldingsresultaat voor sas enterprise guid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6" b="22496"/>
            <a:stretch/>
          </p:blipFill>
          <p:spPr bwMode="auto">
            <a:xfrm>
              <a:off x="1522047" y="1812086"/>
              <a:ext cx="623460" cy="378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9" name="Circular Arrow 266"/>
            <p:cNvSpPr/>
            <p:nvPr/>
          </p:nvSpPr>
          <p:spPr>
            <a:xfrm rot="18900000">
              <a:off x="2083821" y="1801908"/>
              <a:ext cx="187699" cy="1876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109065"/>
                <a:gd name="adj5" fmla="val 125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90" name="Rounded Rectangle 136"/>
            <p:cNvSpPr/>
            <p:nvPr/>
          </p:nvSpPr>
          <p:spPr>
            <a:xfrm>
              <a:off x="5491805" y="1648729"/>
              <a:ext cx="2015607" cy="4025015"/>
            </a:xfrm>
            <a:prstGeom prst="roundRect">
              <a:avLst>
                <a:gd name="adj" fmla="val 2537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grpSp>
          <p:nvGrpSpPr>
            <p:cNvPr id="591" name="Group 590"/>
            <p:cNvGrpSpPr/>
            <p:nvPr/>
          </p:nvGrpSpPr>
          <p:grpSpPr>
            <a:xfrm>
              <a:off x="5709879" y="2155205"/>
              <a:ext cx="428330" cy="417983"/>
              <a:chOff x="9802813" y="2536825"/>
              <a:chExt cx="328613" cy="320675"/>
            </a:xfrm>
            <a:solidFill>
              <a:schemeClr val="accent4"/>
            </a:solidFill>
          </p:grpSpPr>
          <p:sp>
            <p:nvSpPr>
              <p:cNvPr id="592" name="Freeform 22"/>
              <p:cNvSpPr>
                <a:spLocks noEditPoints="1"/>
              </p:cNvSpPr>
              <p:nvPr/>
            </p:nvSpPr>
            <p:spPr bwMode="auto">
              <a:xfrm>
                <a:off x="9963151" y="2630488"/>
                <a:ext cx="168275" cy="195262"/>
              </a:xfrm>
              <a:custGeom>
                <a:avLst/>
                <a:gdLst>
                  <a:gd name="T0" fmla="*/ 784 w 1693"/>
                  <a:gd name="T1" fmla="*/ 235 h 1961"/>
                  <a:gd name="T2" fmla="*/ 758 w 1693"/>
                  <a:gd name="T3" fmla="*/ 253 h 1961"/>
                  <a:gd name="T4" fmla="*/ 744 w 1693"/>
                  <a:gd name="T5" fmla="*/ 280 h 1961"/>
                  <a:gd name="T6" fmla="*/ 754 w 1693"/>
                  <a:gd name="T7" fmla="*/ 1341 h 1961"/>
                  <a:gd name="T8" fmla="*/ 763 w 1693"/>
                  <a:gd name="T9" fmla="*/ 1375 h 1961"/>
                  <a:gd name="T10" fmla="*/ 790 w 1693"/>
                  <a:gd name="T11" fmla="*/ 1397 h 1961"/>
                  <a:gd name="T12" fmla="*/ 1324 w 1693"/>
                  <a:gd name="T13" fmla="*/ 1650 h 1961"/>
                  <a:gd name="T14" fmla="*/ 1356 w 1693"/>
                  <a:gd name="T15" fmla="*/ 1649 h 1961"/>
                  <a:gd name="T16" fmla="*/ 1383 w 1693"/>
                  <a:gd name="T17" fmla="*/ 1631 h 1961"/>
                  <a:gd name="T18" fmla="*/ 1398 w 1693"/>
                  <a:gd name="T19" fmla="*/ 1604 h 1961"/>
                  <a:gd name="T20" fmla="*/ 1400 w 1693"/>
                  <a:gd name="T21" fmla="*/ 516 h 1961"/>
                  <a:gd name="T22" fmla="*/ 1390 w 1693"/>
                  <a:gd name="T23" fmla="*/ 482 h 1961"/>
                  <a:gd name="T24" fmla="*/ 1361 w 1693"/>
                  <a:gd name="T25" fmla="*/ 458 h 1961"/>
                  <a:gd name="T26" fmla="*/ 814 w 1693"/>
                  <a:gd name="T27" fmla="*/ 232 h 1961"/>
                  <a:gd name="T28" fmla="*/ 875 w 1693"/>
                  <a:gd name="T29" fmla="*/ 0 h 1961"/>
                  <a:gd name="T30" fmla="*/ 938 w 1693"/>
                  <a:gd name="T31" fmla="*/ 12 h 1961"/>
                  <a:gd name="T32" fmla="*/ 1621 w 1693"/>
                  <a:gd name="T33" fmla="*/ 285 h 1961"/>
                  <a:gd name="T34" fmla="*/ 1659 w 1693"/>
                  <a:gd name="T35" fmla="*/ 319 h 1961"/>
                  <a:gd name="T36" fmla="*/ 1685 w 1693"/>
                  <a:gd name="T37" fmla="*/ 364 h 1961"/>
                  <a:gd name="T38" fmla="*/ 1693 w 1693"/>
                  <a:gd name="T39" fmla="*/ 415 h 1961"/>
                  <a:gd name="T40" fmla="*/ 1691 w 1693"/>
                  <a:gd name="T41" fmla="*/ 1795 h 1961"/>
                  <a:gd name="T42" fmla="*/ 1676 w 1693"/>
                  <a:gd name="T43" fmla="*/ 1833 h 1961"/>
                  <a:gd name="T44" fmla="*/ 1646 w 1693"/>
                  <a:gd name="T45" fmla="*/ 1863 h 1961"/>
                  <a:gd name="T46" fmla="*/ 1526 w 1693"/>
                  <a:gd name="T47" fmla="*/ 1944 h 1961"/>
                  <a:gd name="T48" fmla="*/ 1479 w 1693"/>
                  <a:gd name="T49" fmla="*/ 1959 h 1961"/>
                  <a:gd name="T50" fmla="*/ 71 w 1693"/>
                  <a:gd name="T51" fmla="*/ 1961 h 1961"/>
                  <a:gd name="T52" fmla="*/ 35 w 1693"/>
                  <a:gd name="T53" fmla="*/ 1951 h 1961"/>
                  <a:gd name="T54" fmla="*/ 9 w 1693"/>
                  <a:gd name="T55" fmla="*/ 1925 h 1961"/>
                  <a:gd name="T56" fmla="*/ 0 w 1693"/>
                  <a:gd name="T57" fmla="*/ 1888 h 1961"/>
                  <a:gd name="T58" fmla="*/ 2 w 1693"/>
                  <a:gd name="T59" fmla="*/ 1768 h 1961"/>
                  <a:gd name="T60" fmla="*/ 20 w 1693"/>
                  <a:gd name="T61" fmla="*/ 1737 h 1961"/>
                  <a:gd name="T62" fmla="*/ 52 w 1693"/>
                  <a:gd name="T63" fmla="*/ 1718 h 1961"/>
                  <a:gd name="T64" fmla="*/ 1142 w 1693"/>
                  <a:gd name="T65" fmla="*/ 1711 h 1961"/>
                  <a:gd name="T66" fmla="*/ 628 w 1693"/>
                  <a:gd name="T67" fmla="*/ 1420 h 1961"/>
                  <a:gd name="T68" fmla="*/ 639 w 1693"/>
                  <a:gd name="T69" fmla="*/ 1386 h 1961"/>
                  <a:gd name="T70" fmla="*/ 642 w 1693"/>
                  <a:gd name="T71" fmla="*/ 1364 h 1961"/>
                  <a:gd name="T72" fmla="*/ 642 w 1693"/>
                  <a:gd name="T73" fmla="*/ 1357 h 1961"/>
                  <a:gd name="T74" fmla="*/ 633 w 1693"/>
                  <a:gd name="T75" fmla="*/ 91 h 1961"/>
                  <a:gd name="T76" fmla="*/ 650 w 1693"/>
                  <a:gd name="T77" fmla="*/ 57 h 1961"/>
                  <a:gd name="T78" fmla="*/ 680 w 1693"/>
                  <a:gd name="T79" fmla="*/ 34 h 1961"/>
                  <a:gd name="T80" fmla="*/ 843 w 1693"/>
                  <a:gd name="T81" fmla="*/ 3 h 1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93" h="1961">
                    <a:moveTo>
                      <a:pt x="799" y="232"/>
                    </a:moveTo>
                    <a:lnTo>
                      <a:pt x="784" y="235"/>
                    </a:lnTo>
                    <a:lnTo>
                      <a:pt x="770" y="243"/>
                    </a:lnTo>
                    <a:lnTo>
                      <a:pt x="758" y="253"/>
                    </a:lnTo>
                    <a:lnTo>
                      <a:pt x="749" y="266"/>
                    </a:lnTo>
                    <a:lnTo>
                      <a:pt x="744" y="280"/>
                    </a:lnTo>
                    <a:lnTo>
                      <a:pt x="742" y="296"/>
                    </a:lnTo>
                    <a:lnTo>
                      <a:pt x="754" y="1341"/>
                    </a:lnTo>
                    <a:lnTo>
                      <a:pt x="756" y="1358"/>
                    </a:lnTo>
                    <a:lnTo>
                      <a:pt x="763" y="1375"/>
                    </a:lnTo>
                    <a:lnTo>
                      <a:pt x="775" y="1388"/>
                    </a:lnTo>
                    <a:lnTo>
                      <a:pt x="790" y="1397"/>
                    </a:lnTo>
                    <a:lnTo>
                      <a:pt x="1309" y="1646"/>
                    </a:lnTo>
                    <a:lnTo>
                      <a:pt x="1324" y="1650"/>
                    </a:lnTo>
                    <a:lnTo>
                      <a:pt x="1341" y="1651"/>
                    </a:lnTo>
                    <a:lnTo>
                      <a:pt x="1356" y="1649"/>
                    </a:lnTo>
                    <a:lnTo>
                      <a:pt x="1370" y="1642"/>
                    </a:lnTo>
                    <a:lnTo>
                      <a:pt x="1383" y="1631"/>
                    </a:lnTo>
                    <a:lnTo>
                      <a:pt x="1392" y="1618"/>
                    </a:lnTo>
                    <a:lnTo>
                      <a:pt x="1398" y="1604"/>
                    </a:lnTo>
                    <a:lnTo>
                      <a:pt x="1400" y="1587"/>
                    </a:lnTo>
                    <a:lnTo>
                      <a:pt x="1400" y="516"/>
                    </a:lnTo>
                    <a:lnTo>
                      <a:pt x="1398" y="498"/>
                    </a:lnTo>
                    <a:lnTo>
                      <a:pt x="1390" y="482"/>
                    </a:lnTo>
                    <a:lnTo>
                      <a:pt x="1377" y="467"/>
                    </a:lnTo>
                    <a:lnTo>
                      <a:pt x="1361" y="458"/>
                    </a:lnTo>
                    <a:lnTo>
                      <a:pt x="830" y="236"/>
                    </a:lnTo>
                    <a:lnTo>
                      <a:pt x="814" y="232"/>
                    </a:lnTo>
                    <a:lnTo>
                      <a:pt x="799" y="232"/>
                    </a:lnTo>
                    <a:close/>
                    <a:moveTo>
                      <a:pt x="875" y="0"/>
                    </a:moveTo>
                    <a:lnTo>
                      <a:pt x="907" y="3"/>
                    </a:lnTo>
                    <a:lnTo>
                      <a:pt x="938" y="12"/>
                    </a:lnTo>
                    <a:lnTo>
                      <a:pt x="1597" y="274"/>
                    </a:lnTo>
                    <a:lnTo>
                      <a:pt x="1621" y="285"/>
                    </a:lnTo>
                    <a:lnTo>
                      <a:pt x="1642" y="300"/>
                    </a:lnTo>
                    <a:lnTo>
                      <a:pt x="1659" y="319"/>
                    </a:lnTo>
                    <a:lnTo>
                      <a:pt x="1674" y="340"/>
                    </a:lnTo>
                    <a:lnTo>
                      <a:pt x="1685" y="364"/>
                    </a:lnTo>
                    <a:lnTo>
                      <a:pt x="1691" y="388"/>
                    </a:lnTo>
                    <a:lnTo>
                      <a:pt x="1693" y="415"/>
                    </a:lnTo>
                    <a:lnTo>
                      <a:pt x="1693" y="1774"/>
                    </a:lnTo>
                    <a:lnTo>
                      <a:pt x="1691" y="1795"/>
                    </a:lnTo>
                    <a:lnTo>
                      <a:pt x="1686" y="1815"/>
                    </a:lnTo>
                    <a:lnTo>
                      <a:pt x="1676" y="1833"/>
                    </a:lnTo>
                    <a:lnTo>
                      <a:pt x="1663" y="1849"/>
                    </a:lnTo>
                    <a:lnTo>
                      <a:pt x="1646" y="1863"/>
                    </a:lnTo>
                    <a:lnTo>
                      <a:pt x="1546" y="1932"/>
                    </a:lnTo>
                    <a:lnTo>
                      <a:pt x="1526" y="1944"/>
                    </a:lnTo>
                    <a:lnTo>
                      <a:pt x="1503" y="1954"/>
                    </a:lnTo>
                    <a:lnTo>
                      <a:pt x="1479" y="1959"/>
                    </a:lnTo>
                    <a:lnTo>
                      <a:pt x="1455" y="1961"/>
                    </a:lnTo>
                    <a:lnTo>
                      <a:pt x="71" y="1961"/>
                    </a:lnTo>
                    <a:lnTo>
                      <a:pt x="53" y="1958"/>
                    </a:lnTo>
                    <a:lnTo>
                      <a:pt x="35" y="1951"/>
                    </a:lnTo>
                    <a:lnTo>
                      <a:pt x="20" y="1939"/>
                    </a:lnTo>
                    <a:lnTo>
                      <a:pt x="9" y="1925"/>
                    </a:lnTo>
                    <a:lnTo>
                      <a:pt x="2" y="1908"/>
                    </a:lnTo>
                    <a:lnTo>
                      <a:pt x="0" y="1888"/>
                    </a:lnTo>
                    <a:lnTo>
                      <a:pt x="0" y="1788"/>
                    </a:lnTo>
                    <a:lnTo>
                      <a:pt x="2" y="1768"/>
                    </a:lnTo>
                    <a:lnTo>
                      <a:pt x="9" y="1752"/>
                    </a:lnTo>
                    <a:lnTo>
                      <a:pt x="20" y="1737"/>
                    </a:lnTo>
                    <a:lnTo>
                      <a:pt x="34" y="1726"/>
                    </a:lnTo>
                    <a:lnTo>
                      <a:pt x="52" y="1718"/>
                    </a:lnTo>
                    <a:lnTo>
                      <a:pt x="71" y="1715"/>
                    </a:lnTo>
                    <a:lnTo>
                      <a:pt x="1142" y="1711"/>
                    </a:lnTo>
                    <a:lnTo>
                      <a:pt x="619" y="1440"/>
                    </a:lnTo>
                    <a:lnTo>
                      <a:pt x="628" y="1420"/>
                    </a:lnTo>
                    <a:lnTo>
                      <a:pt x="635" y="1401"/>
                    </a:lnTo>
                    <a:lnTo>
                      <a:pt x="639" y="1386"/>
                    </a:lnTo>
                    <a:lnTo>
                      <a:pt x="641" y="1374"/>
                    </a:lnTo>
                    <a:lnTo>
                      <a:pt x="642" y="1364"/>
                    </a:lnTo>
                    <a:lnTo>
                      <a:pt x="642" y="1359"/>
                    </a:lnTo>
                    <a:lnTo>
                      <a:pt x="642" y="1357"/>
                    </a:lnTo>
                    <a:lnTo>
                      <a:pt x="631" y="110"/>
                    </a:lnTo>
                    <a:lnTo>
                      <a:pt x="633" y="91"/>
                    </a:lnTo>
                    <a:lnTo>
                      <a:pt x="639" y="72"/>
                    </a:lnTo>
                    <a:lnTo>
                      <a:pt x="650" y="57"/>
                    </a:lnTo>
                    <a:lnTo>
                      <a:pt x="664" y="44"/>
                    </a:lnTo>
                    <a:lnTo>
                      <a:pt x="680" y="34"/>
                    </a:lnTo>
                    <a:lnTo>
                      <a:pt x="698" y="28"/>
                    </a:lnTo>
                    <a:lnTo>
                      <a:pt x="843" y="3"/>
                    </a:lnTo>
                    <a:lnTo>
                      <a:pt x="8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93" name="Freeform 23"/>
              <p:cNvSpPr>
                <a:spLocks/>
              </p:cNvSpPr>
              <p:nvPr/>
            </p:nvSpPr>
            <p:spPr bwMode="auto">
              <a:xfrm>
                <a:off x="9871076" y="2551113"/>
                <a:ext cx="111125" cy="111125"/>
              </a:xfrm>
              <a:custGeom>
                <a:avLst/>
                <a:gdLst>
                  <a:gd name="T0" fmla="*/ 612 w 1110"/>
                  <a:gd name="T1" fmla="*/ 3 h 1115"/>
                  <a:gd name="T2" fmla="*/ 720 w 1110"/>
                  <a:gd name="T3" fmla="*/ 25 h 1115"/>
                  <a:gd name="T4" fmla="*/ 820 w 1110"/>
                  <a:gd name="T5" fmla="*/ 67 h 1115"/>
                  <a:gd name="T6" fmla="*/ 909 w 1110"/>
                  <a:gd name="T7" fmla="*/ 127 h 1115"/>
                  <a:gd name="T8" fmla="*/ 984 w 1110"/>
                  <a:gd name="T9" fmla="*/ 203 h 1115"/>
                  <a:gd name="T10" fmla="*/ 1044 w 1110"/>
                  <a:gd name="T11" fmla="*/ 291 h 1115"/>
                  <a:gd name="T12" fmla="*/ 1086 w 1110"/>
                  <a:gd name="T13" fmla="*/ 391 h 1115"/>
                  <a:gd name="T14" fmla="*/ 1108 w 1110"/>
                  <a:gd name="T15" fmla="*/ 500 h 1115"/>
                  <a:gd name="T16" fmla="*/ 1108 w 1110"/>
                  <a:gd name="T17" fmla="*/ 614 h 1115"/>
                  <a:gd name="T18" fmla="*/ 1086 w 1110"/>
                  <a:gd name="T19" fmla="*/ 723 h 1115"/>
                  <a:gd name="T20" fmla="*/ 1044 w 1110"/>
                  <a:gd name="T21" fmla="*/ 823 h 1115"/>
                  <a:gd name="T22" fmla="*/ 984 w 1110"/>
                  <a:gd name="T23" fmla="*/ 912 h 1115"/>
                  <a:gd name="T24" fmla="*/ 909 w 1110"/>
                  <a:gd name="T25" fmla="*/ 988 h 1115"/>
                  <a:gd name="T26" fmla="*/ 820 w 1110"/>
                  <a:gd name="T27" fmla="*/ 1047 h 1115"/>
                  <a:gd name="T28" fmla="*/ 720 w 1110"/>
                  <a:gd name="T29" fmla="*/ 1090 h 1115"/>
                  <a:gd name="T30" fmla="*/ 612 w 1110"/>
                  <a:gd name="T31" fmla="*/ 1112 h 1115"/>
                  <a:gd name="T32" fmla="*/ 498 w 1110"/>
                  <a:gd name="T33" fmla="*/ 1112 h 1115"/>
                  <a:gd name="T34" fmla="*/ 390 w 1110"/>
                  <a:gd name="T35" fmla="*/ 1090 h 1115"/>
                  <a:gd name="T36" fmla="*/ 291 w 1110"/>
                  <a:gd name="T37" fmla="*/ 1047 h 1115"/>
                  <a:gd name="T38" fmla="*/ 203 w 1110"/>
                  <a:gd name="T39" fmla="*/ 988 h 1115"/>
                  <a:gd name="T40" fmla="*/ 128 w 1110"/>
                  <a:gd name="T41" fmla="*/ 912 h 1115"/>
                  <a:gd name="T42" fmla="*/ 68 w 1110"/>
                  <a:gd name="T43" fmla="*/ 823 h 1115"/>
                  <a:gd name="T44" fmla="*/ 26 w 1110"/>
                  <a:gd name="T45" fmla="*/ 723 h 1115"/>
                  <a:gd name="T46" fmla="*/ 3 w 1110"/>
                  <a:gd name="T47" fmla="*/ 614 h 1115"/>
                  <a:gd name="T48" fmla="*/ 3 w 1110"/>
                  <a:gd name="T49" fmla="*/ 500 h 1115"/>
                  <a:gd name="T50" fmla="*/ 26 w 1110"/>
                  <a:gd name="T51" fmla="*/ 391 h 1115"/>
                  <a:gd name="T52" fmla="*/ 68 w 1110"/>
                  <a:gd name="T53" fmla="*/ 291 h 1115"/>
                  <a:gd name="T54" fmla="*/ 128 w 1110"/>
                  <a:gd name="T55" fmla="*/ 203 h 1115"/>
                  <a:gd name="T56" fmla="*/ 203 w 1110"/>
                  <a:gd name="T57" fmla="*/ 127 h 1115"/>
                  <a:gd name="T58" fmla="*/ 291 w 1110"/>
                  <a:gd name="T59" fmla="*/ 67 h 1115"/>
                  <a:gd name="T60" fmla="*/ 390 w 1110"/>
                  <a:gd name="T61" fmla="*/ 25 h 1115"/>
                  <a:gd name="T62" fmla="*/ 498 w 1110"/>
                  <a:gd name="T63" fmla="*/ 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0" h="1115">
                    <a:moveTo>
                      <a:pt x="555" y="0"/>
                    </a:moveTo>
                    <a:lnTo>
                      <a:pt x="612" y="3"/>
                    </a:lnTo>
                    <a:lnTo>
                      <a:pt x="667" y="11"/>
                    </a:lnTo>
                    <a:lnTo>
                      <a:pt x="720" y="25"/>
                    </a:lnTo>
                    <a:lnTo>
                      <a:pt x="772" y="44"/>
                    </a:lnTo>
                    <a:lnTo>
                      <a:pt x="820" y="67"/>
                    </a:lnTo>
                    <a:lnTo>
                      <a:pt x="866" y="95"/>
                    </a:lnTo>
                    <a:lnTo>
                      <a:pt x="909" y="127"/>
                    </a:lnTo>
                    <a:lnTo>
                      <a:pt x="948" y="163"/>
                    </a:lnTo>
                    <a:lnTo>
                      <a:pt x="984" y="203"/>
                    </a:lnTo>
                    <a:lnTo>
                      <a:pt x="1015" y="245"/>
                    </a:lnTo>
                    <a:lnTo>
                      <a:pt x="1044" y="291"/>
                    </a:lnTo>
                    <a:lnTo>
                      <a:pt x="1067" y="340"/>
                    </a:lnTo>
                    <a:lnTo>
                      <a:pt x="1086" y="391"/>
                    </a:lnTo>
                    <a:lnTo>
                      <a:pt x="1099" y="445"/>
                    </a:lnTo>
                    <a:lnTo>
                      <a:pt x="1108" y="500"/>
                    </a:lnTo>
                    <a:lnTo>
                      <a:pt x="1110" y="557"/>
                    </a:lnTo>
                    <a:lnTo>
                      <a:pt x="1108" y="614"/>
                    </a:lnTo>
                    <a:lnTo>
                      <a:pt x="1099" y="670"/>
                    </a:lnTo>
                    <a:lnTo>
                      <a:pt x="1086" y="723"/>
                    </a:lnTo>
                    <a:lnTo>
                      <a:pt x="1067" y="774"/>
                    </a:lnTo>
                    <a:lnTo>
                      <a:pt x="1044" y="823"/>
                    </a:lnTo>
                    <a:lnTo>
                      <a:pt x="1015" y="869"/>
                    </a:lnTo>
                    <a:lnTo>
                      <a:pt x="984" y="912"/>
                    </a:lnTo>
                    <a:lnTo>
                      <a:pt x="948" y="951"/>
                    </a:lnTo>
                    <a:lnTo>
                      <a:pt x="909" y="988"/>
                    </a:lnTo>
                    <a:lnTo>
                      <a:pt x="866" y="1020"/>
                    </a:lnTo>
                    <a:lnTo>
                      <a:pt x="820" y="1047"/>
                    </a:lnTo>
                    <a:lnTo>
                      <a:pt x="772" y="1071"/>
                    </a:lnTo>
                    <a:lnTo>
                      <a:pt x="720" y="1090"/>
                    </a:lnTo>
                    <a:lnTo>
                      <a:pt x="667" y="1103"/>
                    </a:lnTo>
                    <a:lnTo>
                      <a:pt x="612" y="1112"/>
                    </a:lnTo>
                    <a:lnTo>
                      <a:pt x="555" y="1115"/>
                    </a:lnTo>
                    <a:lnTo>
                      <a:pt x="498" y="1112"/>
                    </a:lnTo>
                    <a:lnTo>
                      <a:pt x="443" y="1103"/>
                    </a:lnTo>
                    <a:lnTo>
                      <a:pt x="390" y="1090"/>
                    </a:lnTo>
                    <a:lnTo>
                      <a:pt x="339" y="1071"/>
                    </a:lnTo>
                    <a:lnTo>
                      <a:pt x="291" y="1047"/>
                    </a:lnTo>
                    <a:lnTo>
                      <a:pt x="245" y="1020"/>
                    </a:lnTo>
                    <a:lnTo>
                      <a:pt x="203" y="988"/>
                    </a:lnTo>
                    <a:lnTo>
                      <a:pt x="163" y="951"/>
                    </a:lnTo>
                    <a:lnTo>
                      <a:pt x="128" y="912"/>
                    </a:lnTo>
                    <a:lnTo>
                      <a:pt x="95" y="869"/>
                    </a:lnTo>
                    <a:lnTo>
                      <a:pt x="68" y="823"/>
                    </a:lnTo>
                    <a:lnTo>
                      <a:pt x="44" y="774"/>
                    </a:lnTo>
                    <a:lnTo>
                      <a:pt x="26" y="723"/>
                    </a:lnTo>
                    <a:lnTo>
                      <a:pt x="12" y="670"/>
                    </a:lnTo>
                    <a:lnTo>
                      <a:pt x="3" y="614"/>
                    </a:lnTo>
                    <a:lnTo>
                      <a:pt x="0" y="557"/>
                    </a:lnTo>
                    <a:lnTo>
                      <a:pt x="3" y="500"/>
                    </a:lnTo>
                    <a:lnTo>
                      <a:pt x="12" y="445"/>
                    </a:lnTo>
                    <a:lnTo>
                      <a:pt x="26" y="391"/>
                    </a:lnTo>
                    <a:lnTo>
                      <a:pt x="44" y="340"/>
                    </a:lnTo>
                    <a:lnTo>
                      <a:pt x="68" y="291"/>
                    </a:lnTo>
                    <a:lnTo>
                      <a:pt x="95" y="245"/>
                    </a:lnTo>
                    <a:lnTo>
                      <a:pt x="128" y="203"/>
                    </a:lnTo>
                    <a:lnTo>
                      <a:pt x="163" y="163"/>
                    </a:lnTo>
                    <a:lnTo>
                      <a:pt x="203" y="127"/>
                    </a:lnTo>
                    <a:lnTo>
                      <a:pt x="245" y="95"/>
                    </a:lnTo>
                    <a:lnTo>
                      <a:pt x="291" y="67"/>
                    </a:lnTo>
                    <a:lnTo>
                      <a:pt x="339" y="44"/>
                    </a:lnTo>
                    <a:lnTo>
                      <a:pt x="390" y="25"/>
                    </a:lnTo>
                    <a:lnTo>
                      <a:pt x="443" y="11"/>
                    </a:lnTo>
                    <a:lnTo>
                      <a:pt x="498" y="3"/>
                    </a:lnTo>
                    <a:lnTo>
                      <a:pt x="5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94" name="Freeform 24"/>
              <p:cNvSpPr>
                <a:spLocks/>
              </p:cNvSpPr>
              <p:nvPr/>
            </p:nvSpPr>
            <p:spPr bwMode="auto">
              <a:xfrm>
                <a:off x="9802813" y="2635250"/>
                <a:ext cx="215900" cy="222250"/>
              </a:xfrm>
              <a:custGeom>
                <a:avLst/>
                <a:gdLst>
                  <a:gd name="T0" fmla="*/ 599 w 2177"/>
                  <a:gd name="T1" fmla="*/ 10 h 2245"/>
                  <a:gd name="T2" fmla="*/ 721 w 2177"/>
                  <a:gd name="T3" fmla="*/ 62 h 2245"/>
                  <a:gd name="T4" fmla="*/ 835 w 2177"/>
                  <a:gd name="T5" fmla="*/ 151 h 2245"/>
                  <a:gd name="T6" fmla="*/ 932 w 2177"/>
                  <a:gd name="T7" fmla="*/ 268 h 2245"/>
                  <a:gd name="T8" fmla="*/ 1002 w 2177"/>
                  <a:gd name="T9" fmla="*/ 404 h 2245"/>
                  <a:gd name="T10" fmla="*/ 1034 w 2177"/>
                  <a:gd name="T11" fmla="*/ 549 h 2245"/>
                  <a:gd name="T12" fmla="*/ 1021 w 2177"/>
                  <a:gd name="T13" fmla="*/ 696 h 2245"/>
                  <a:gd name="T14" fmla="*/ 1000 w 2177"/>
                  <a:gd name="T15" fmla="*/ 794 h 2245"/>
                  <a:gd name="T16" fmla="*/ 1022 w 2177"/>
                  <a:gd name="T17" fmla="*/ 882 h 2245"/>
                  <a:gd name="T18" fmla="*/ 1070 w 2177"/>
                  <a:gd name="T19" fmla="*/ 970 h 2245"/>
                  <a:gd name="T20" fmla="*/ 1136 w 2177"/>
                  <a:gd name="T21" fmla="*/ 1047 h 2245"/>
                  <a:gd name="T22" fmla="*/ 1227 w 2177"/>
                  <a:gd name="T23" fmla="*/ 1106 h 2245"/>
                  <a:gd name="T24" fmla="*/ 1344 w 2177"/>
                  <a:gd name="T25" fmla="*/ 1136 h 2245"/>
                  <a:gd name="T26" fmla="*/ 1475 w 2177"/>
                  <a:gd name="T27" fmla="*/ 1138 h 2245"/>
                  <a:gd name="T28" fmla="*/ 1614 w 2177"/>
                  <a:gd name="T29" fmla="*/ 1120 h 2245"/>
                  <a:gd name="T30" fmla="*/ 1751 w 2177"/>
                  <a:gd name="T31" fmla="*/ 1086 h 2245"/>
                  <a:gd name="T32" fmla="*/ 1883 w 2177"/>
                  <a:gd name="T33" fmla="*/ 1046 h 2245"/>
                  <a:gd name="T34" fmla="*/ 1993 w 2177"/>
                  <a:gd name="T35" fmla="*/ 1034 h 2245"/>
                  <a:gd name="T36" fmla="*/ 2085 w 2177"/>
                  <a:gd name="T37" fmla="*/ 1071 h 2245"/>
                  <a:gd name="T38" fmla="*/ 2150 w 2177"/>
                  <a:gd name="T39" fmla="*/ 1146 h 2245"/>
                  <a:gd name="T40" fmla="*/ 2177 w 2177"/>
                  <a:gd name="T41" fmla="*/ 1243 h 2245"/>
                  <a:gd name="T42" fmla="*/ 2163 w 2177"/>
                  <a:gd name="T43" fmla="*/ 1335 h 2245"/>
                  <a:gd name="T44" fmla="*/ 2112 w 2177"/>
                  <a:gd name="T45" fmla="*/ 1412 h 2245"/>
                  <a:gd name="T46" fmla="*/ 2031 w 2177"/>
                  <a:gd name="T47" fmla="*/ 1462 h 2245"/>
                  <a:gd name="T48" fmla="*/ 1753 w 2177"/>
                  <a:gd name="T49" fmla="*/ 1545 h 2245"/>
                  <a:gd name="T50" fmla="*/ 1500 w 2177"/>
                  <a:gd name="T51" fmla="*/ 1583 h 2245"/>
                  <a:gd name="T52" fmla="*/ 1296 w 2177"/>
                  <a:gd name="T53" fmla="*/ 1579 h 2245"/>
                  <a:gd name="T54" fmla="*/ 1123 w 2177"/>
                  <a:gd name="T55" fmla="*/ 1543 h 2245"/>
                  <a:gd name="T56" fmla="*/ 960 w 2177"/>
                  <a:gd name="T57" fmla="*/ 1462 h 2245"/>
                  <a:gd name="T58" fmla="*/ 803 w 2177"/>
                  <a:gd name="T59" fmla="*/ 1337 h 2245"/>
                  <a:gd name="T60" fmla="*/ 682 w 2177"/>
                  <a:gd name="T61" fmla="*/ 1195 h 2245"/>
                  <a:gd name="T62" fmla="*/ 593 w 2177"/>
                  <a:gd name="T63" fmla="*/ 1049 h 2245"/>
                  <a:gd name="T64" fmla="*/ 528 w 2177"/>
                  <a:gd name="T65" fmla="*/ 910 h 2245"/>
                  <a:gd name="T66" fmla="*/ 487 w 2177"/>
                  <a:gd name="T67" fmla="*/ 787 h 2245"/>
                  <a:gd name="T68" fmla="*/ 462 w 2177"/>
                  <a:gd name="T69" fmla="*/ 692 h 2245"/>
                  <a:gd name="T70" fmla="*/ 452 w 2177"/>
                  <a:gd name="T71" fmla="*/ 635 h 2245"/>
                  <a:gd name="T72" fmla="*/ 450 w 2177"/>
                  <a:gd name="T73" fmla="*/ 627 h 2245"/>
                  <a:gd name="T74" fmla="*/ 444 w 2177"/>
                  <a:gd name="T75" fmla="*/ 676 h 2245"/>
                  <a:gd name="T76" fmla="*/ 439 w 2177"/>
                  <a:gd name="T77" fmla="*/ 770 h 2245"/>
                  <a:gd name="T78" fmla="*/ 446 w 2177"/>
                  <a:gd name="T79" fmla="*/ 905 h 2245"/>
                  <a:gd name="T80" fmla="*/ 475 w 2177"/>
                  <a:gd name="T81" fmla="*/ 1072 h 2245"/>
                  <a:gd name="T82" fmla="*/ 537 w 2177"/>
                  <a:gd name="T83" fmla="*/ 1264 h 2245"/>
                  <a:gd name="T84" fmla="*/ 572 w 2177"/>
                  <a:gd name="T85" fmla="*/ 1462 h 2245"/>
                  <a:gd name="T86" fmla="*/ 488 w 2177"/>
                  <a:gd name="T87" fmla="*/ 1673 h 2245"/>
                  <a:gd name="T88" fmla="*/ 408 w 2177"/>
                  <a:gd name="T89" fmla="*/ 1934 h 2245"/>
                  <a:gd name="T90" fmla="*/ 342 w 2177"/>
                  <a:gd name="T91" fmla="*/ 2245 h 2245"/>
                  <a:gd name="T92" fmla="*/ 2 w 2177"/>
                  <a:gd name="T93" fmla="*/ 297 h 2245"/>
                  <a:gd name="T94" fmla="*/ 27 w 2177"/>
                  <a:gd name="T95" fmla="*/ 271 h 2245"/>
                  <a:gd name="T96" fmla="*/ 79 w 2177"/>
                  <a:gd name="T97" fmla="*/ 222 h 2245"/>
                  <a:gd name="T98" fmla="*/ 152 w 2177"/>
                  <a:gd name="T99" fmla="*/ 160 h 2245"/>
                  <a:gd name="T100" fmla="*/ 241 w 2177"/>
                  <a:gd name="T101" fmla="*/ 97 h 2245"/>
                  <a:gd name="T102" fmla="*/ 341 w 2177"/>
                  <a:gd name="T103" fmla="*/ 42 h 2245"/>
                  <a:gd name="T104" fmla="*/ 446 w 2177"/>
                  <a:gd name="T105" fmla="*/ 8 h 2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7" h="2245">
                    <a:moveTo>
                      <a:pt x="517" y="0"/>
                    </a:moveTo>
                    <a:lnTo>
                      <a:pt x="558" y="2"/>
                    </a:lnTo>
                    <a:lnTo>
                      <a:pt x="599" y="10"/>
                    </a:lnTo>
                    <a:lnTo>
                      <a:pt x="639" y="23"/>
                    </a:lnTo>
                    <a:lnTo>
                      <a:pt x="680" y="40"/>
                    </a:lnTo>
                    <a:lnTo>
                      <a:pt x="721" y="62"/>
                    </a:lnTo>
                    <a:lnTo>
                      <a:pt x="760" y="89"/>
                    </a:lnTo>
                    <a:lnTo>
                      <a:pt x="798" y="118"/>
                    </a:lnTo>
                    <a:lnTo>
                      <a:pt x="835" y="151"/>
                    </a:lnTo>
                    <a:lnTo>
                      <a:pt x="870" y="188"/>
                    </a:lnTo>
                    <a:lnTo>
                      <a:pt x="902" y="227"/>
                    </a:lnTo>
                    <a:lnTo>
                      <a:pt x="932" y="268"/>
                    </a:lnTo>
                    <a:lnTo>
                      <a:pt x="958" y="312"/>
                    </a:lnTo>
                    <a:lnTo>
                      <a:pt x="982" y="357"/>
                    </a:lnTo>
                    <a:lnTo>
                      <a:pt x="1002" y="404"/>
                    </a:lnTo>
                    <a:lnTo>
                      <a:pt x="1017" y="451"/>
                    </a:lnTo>
                    <a:lnTo>
                      <a:pt x="1028" y="500"/>
                    </a:lnTo>
                    <a:lnTo>
                      <a:pt x="1034" y="549"/>
                    </a:lnTo>
                    <a:lnTo>
                      <a:pt x="1035" y="598"/>
                    </a:lnTo>
                    <a:lnTo>
                      <a:pt x="1031" y="647"/>
                    </a:lnTo>
                    <a:lnTo>
                      <a:pt x="1021" y="696"/>
                    </a:lnTo>
                    <a:lnTo>
                      <a:pt x="1005" y="744"/>
                    </a:lnTo>
                    <a:lnTo>
                      <a:pt x="1000" y="768"/>
                    </a:lnTo>
                    <a:lnTo>
                      <a:pt x="1000" y="794"/>
                    </a:lnTo>
                    <a:lnTo>
                      <a:pt x="1004" y="823"/>
                    </a:lnTo>
                    <a:lnTo>
                      <a:pt x="1011" y="853"/>
                    </a:lnTo>
                    <a:lnTo>
                      <a:pt x="1022" y="882"/>
                    </a:lnTo>
                    <a:lnTo>
                      <a:pt x="1035" y="912"/>
                    </a:lnTo>
                    <a:lnTo>
                      <a:pt x="1052" y="942"/>
                    </a:lnTo>
                    <a:lnTo>
                      <a:pt x="1070" y="970"/>
                    </a:lnTo>
                    <a:lnTo>
                      <a:pt x="1091" y="998"/>
                    </a:lnTo>
                    <a:lnTo>
                      <a:pt x="1113" y="1024"/>
                    </a:lnTo>
                    <a:lnTo>
                      <a:pt x="1136" y="1047"/>
                    </a:lnTo>
                    <a:lnTo>
                      <a:pt x="1160" y="1068"/>
                    </a:lnTo>
                    <a:lnTo>
                      <a:pt x="1192" y="1089"/>
                    </a:lnTo>
                    <a:lnTo>
                      <a:pt x="1227" y="1106"/>
                    </a:lnTo>
                    <a:lnTo>
                      <a:pt x="1264" y="1120"/>
                    </a:lnTo>
                    <a:lnTo>
                      <a:pt x="1302" y="1130"/>
                    </a:lnTo>
                    <a:lnTo>
                      <a:pt x="1344" y="1136"/>
                    </a:lnTo>
                    <a:lnTo>
                      <a:pt x="1386" y="1140"/>
                    </a:lnTo>
                    <a:lnTo>
                      <a:pt x="1431" y="1140"/>
                    </a:lnTo>
                    <a:lnTo>
                      <a:pt x="1475" y="1138"/>
                    </a:lnTo>
                    <a:lnTo>
                      <a:pt x="1521" y="1134"/>
                    </a:lnTo>
                    <a:lnTo>
                      <a:pt x="1567" y="1128"/>
                    </a:lnTo>
                    <a:lnTo>
                      <a:pt x="1614" y="1120"/>
                    </a:lnTo>
                    <a:lnTo>
                      <a:pt x="1660" y="1110"/>
                    </a:lnTo>
                    <a:lnTo>
                      <a:pt x="1705" y="1098"/>
                    </a:lnTo>
                    <a:lnTo>
                      <a:pt x="1751" y="1086"/>
                    </a:lnTo>
                    <a:lnTo>
                      <a:pt x="1796" y="1073"/>
                    </a:lnTo>
                    <a:lnTo>
                      <a:pt x="1840" y="1059"/>
                    </a:lnTo>
                    <a:lnTo>
                      <a:pt x="1883" y="1046"/>
                    </a:lnTo>
                    <a:lnTo>
                      <a:pt x="1920" y="1036"/>
                    </a:lnTo>
                    <a:lnTo>
                      <a:pt x="1957" y="1032"/>
                    </a:lnTo>
                    <a:lnTo>
                      <a:pt x="1993" y="1034"/>
                    </a:lnTo>
                    <a:lnTo>
                      <a:pt x="2026" y="1041"/>
                    </a:lnTo>
                    <a:lnTo>
                      <a:pt x="2057" y="1053"/>
                    </a:lnTo>
                    <a:lnTo>
                      <a:pt x="2085" y="1071"/>
                    </a:lnTo>
                    <a:lnTo>
                      <a:pt x="2110" y="1092"/>
                    </a:lnTo>
                    <a:lnTo>
                      <a:pt x="2132" y="1118"/>
                    </a:lnTo>
                    <a:lnTo>
                      <a:pt x="2150" y="1146"/>
                    </a:lnTo>
                    <a:lnTo>
                      <a:pt x="2165" y="1180"/>
                    </a:lnTo>
                    <a:lnTo>
                      <a:pt x="2173" y="1211"/>
                    </a:lnTo>
                    <a:lnTo>
                      <a:pt x="2177" y="1243"/>
                    </a:lnTo>
                    <a:lnTo>
                      <a:pt x="2177" y="1274"/>
                    </a:lnTo>
                    <a:lnTo>
                      <a:pt x="2172" y="1305"/>
                    </a:lnTo>
                    <a:lnTo>
                      <a:pt x="2163" y="1335"/>
                    </a:lnTo>
                    <a:lnTo>
                      <a:pt x="2149" y="1362"/>
                    </a:lnTo>
                    <a:lnTo>
                      <a:pt x="2132" y="1389"/>
                    </a:lnTo>
                    <a:lnTo>
                      <a:pt x="2112" y="1412"/>
                    </a:lnTo>
                    <a:lnTo>
                      <a:pt x="2088" y="1432"/>
                    </a:lnTo>
                    <a:lnTo>
                      <a:pt x="2061" y="1449"/>
                    </a:lnTo>
                    <a:lnTo>
                      <a:pt x="2031" y="1462"/>
                    </a:lnTo>
                    <a:lnTo>
                      <a:pt x="1936" y="1495"/>
                    </a:lnTo>
                    <a:lnTo>
                      <a:pt x="1843" y="1523"/>
                    </a:lnTo>
                    <a:lnTo>
                      <a:pt x="1753" y="1545"/>
                    </a:lnTo>
                    <a:lnTo>
                      <a:pt x="1666" y="1563"/>
                    </a:lnTo>
                    <a:lnTo>
                      <a:pt x="1581" y="1575"/>
                    </a:lnTo>
                    <a:lnTo>
                      <a:pt x="1500" y="1583"/>
                    </a:lnTo>
                    <a:lnTo>
                      <a:pt x="1421" y="1585"/>
                    </a:lnTo>
                    <a:lnTo>
                      <a:pt x="1357" y="1584"/>
                    </a:lnTo>
                    <a:lnTo>
                      <a:pt x="1296" y="1579"/>
                    </a:lnTo>
                    <a:lnTo>
                      <a:pt x="1236" y="1571"/>
                    </a:lnTo>
                    <a:lnTo>
                      <a:pt x="1178" y="1560"/>
                    </a:lnTo>
                    <a:lnTo>
                      <a:pt x="1123" y="1543"/>
                    </a:lnTo>
                    <a:lnTo>
                      <a:pt x="1070" y="1524"/>
                    </a:lnTo>
                    <a:lnTo>
                      <a:pt x="1020" y="1498"/>
                    </a:lnTo>
                    <a:lnTo>
                      <a:pt x="960" y="1462"/>
                    </a:lnTo>
                    <a:lnTo>
                      <a:pt x="903" y="1423"/>
                    </a:lnTo>
                    <a:lnTo>
                      <a:pt x="851" y="1381"/>
                    </a:lnTo>
                    <a:lnTo>
                      <a:pt x="803" y="1337"/>
                    </a:lnTo>
                    <a:lnTo>
                      <a:pt x="760" y="1291"/>
                    </a:lnTo>
                    <a:lnTo>
                      <a:pt x="719" y="1244"/>
                    </a:lnTo>
                    <a:lnTo>
                      <a:pt x="682" y="1195"/>
                    </a:lnTo>
                    <a:lnTo>
                      <a:pt x="650" y="1146"/>
                    </a:lnTo>
                    <a:lnTo>
                      <a:pt x="619" y="1098"/>
                    </a:lnTo>
                    <a:lnTo>
                      <a:pt x="593" y="1049"/>
                    </a:lnTo>
                    <a:lnTo>
                      <a:pt x="568" y="1002"/>
                    </a:lnTo>
                    <a:lnTo>
                      <a:pt x="547" y="955"/>
                    </a:lnTo>
                    <a:lnTo>
                      <a:pt x="528" y="910"/>
                    </a:lnTo>
                    <a:lnTo>
                      <a:pt x="512" y="867"/>
                    </a:lnTo>
                    <a:lnTo>
                      <a:pt x="498" y="826"/>
                    </a:lnTo>
                    <a:lnTo>
                      <a:pt x="487" y="787"/>
                    </a:lnTo>
                    <a:lnTo>
                      <a:pt x="477" y="752"/>
                    </a:lnTo>
                    <a:lnTo>
                      <a:pt x="468" y="720"/>
                    </a:lnTo>
                    <a:lnTo>
                      <a:pt x="462" y="692"/>
                    </a:lnTo>
                    <a:lnTo>
                      <a:pt x="457" y="669"/>
                    </a:lnTo>
                    <a:lnTo>
                      <a:pt x="454" y="649"/>
                    </a:lnTo>
                    <a:lnTo>
                      <a:pt x="452" y="635"/>
                    </a:lnTo>
                    <a:lnTo>
                      <a:pt x="451" y="626"/>
                    </a:lnTo>
                    <a:lnTo>
                      <a:pt x="450" y="623"/>
                    </a:lnTo>
                    <a:lnTo>
                      <a:pt x="450" y="627"/>
                    </a:lnTo>
                    <a:lnTo>
                      <a:pt x="448" y="638"/>
                    </a:lnTo>
                    <a:lnTo>
                      <a:pt x="446" y="653"/>
                    </a:lnTo>
                    <a:lnTo>
                      <a:pt x="444" y="676"/>
                    </a:lnTo>
                    <a:lnTo>
                      <a:pt x="441" y="702"/>
                    </a:lnTo>
                    <a:lnTo>
                      <a:pt x="440" y="734"/>
                    </a:lnTo>
                    <a:lnTo>
                      <a:pt x="439" y="770"/>
                    </a:lnTo>
                    <a:lnTo>
                      <a:pt x="440" y="811"/>
                    </a:lnTo>
                    <a:lnTo>
                      <a:pt x="442" y="856"/>
                    </a:lnTo>
                    <a:lnTo>
                      <a:pt x="446" y="905"/>
                    </a:lnTo>
                    <a:lnTo>
                      <a:pt x="453" y="957"/>
                    </a:lnTo>
                    <a:lnTo>
                      <a:pt x="463" y="1013"/>
                    </a:lnTo>
                    <a:lnTo>
                      <a:pt x="475" y="1072"/>
                    </a:lnTo>
                    <a:lnTo>
                      <a:pt x="492" y="1134"/>
                    </a:lnTo>
                    <a:lnTo>
                      <a:pt x="512" y="1197"/>
                    </a:lnTo>
                    <a:lnTo>
                      <a:pt x="537" y="1264"/>
                    </a:lnTo>
                    <a:lnTo>
                      <a:pt x="566" y="1333"/>
                    </a:lnTo>
                    <a:lnTo>
                      <a:pt x="600" y="1403"/>
                    </a:lnTo>
                    <a:lnTo>
                      <a:pt x="572" y="1462"/>
                    </a:lnTo>
                    <a:lnTo>
                      <a:pt x="544" y="1528"/>
                    </a:lnTo>
                    <a:lnTo>
                      <a:pt x="515" y="1597"/>
                    </a:lnTo>
                    <a:lnTo>
                      <a:pt x="488" y="1673"/>
                    </a:lnTo>
                    <a:lnTo>
                      <a:pt x="460" y="1755"/>
                    </a:lnTo>
                    <a:lnTo>
                      <a:pt x="434" y="1841"/>
                    </a:lnTo>
                    <a:lnTo>
                      <a:pt x="408" y="1934"/>
                    </a:lnTo>
                    <a:lnTo>
                      <a:pt x="385" y="2031"/>
                    </a:lnTo>
                    <a:lnTo>
                      <a:pt x="362" y="2136"/>
                    </a:lnTo>
                    <a:lnTo>
                      <a:pt x="342" y="2245"/>
                    </a:lnTo>
                    <a:lnTo>
                      <a:pt x="0" y="2243"/>
                    </a:lnTo>
                    <a:lnTo>
                      <a:pt x="0" y="299"/>
                    </a:lnTo>
                    <a:lnTo>
                      <a:pt x="2" y="297"/>
                    </a:lnTo>
                    <a:lnTo>
                      <a:pt x="7" y="291"/>
                    </a:lnTo>
                    <a:lnTo>
                      <a:pt x="15" y="283"/>
                    </a:lnTo>
                    <a:lnTo>
                      <a:pt x="27" y="271"/>
                    </a:lnTo>
                    <a:lnTo>
                      <a:pt x="42" y="256"/>
                    </a:lnTo>
                    <a:lnTo>
                      <a:pt x="59" y="240"/>
                    </a:lnTo>
                    <a:lnTo>
                      <a:pt x="79" y="222"/>
                    </a:lnTo>
                    <a:lnTo>
                      <a:pt x="101" y="202"/>
                    </a:lnTo>
                    <a:lnTo>
                      <a:pt x="125" y="182"/>
                    </a:lnTo>
                    <a:lnTo>
                      <a:pt x="152" y="160"/>
                    </a:lnTo>
                    <a:lnTo>
                      <a:pt x="180" y="139"/>
                    </a:lnTo>
                    <a:lnTo>
                      <a:pt x="210" y="118"/>
                    </a:lnTo>
                    <a:lnTo>
                      <a:pt x="241" y="97"/>
                    </a:lnTo>
                    <a:lnTo>
                      <a:pt x="273" y="77"/>
                    </a:lnTo>
                    <a:lnTo>
                      <a:pt x="306" y="59"/>
                    </a:lnTo>
                    <a:lnTo>
                      <a:pt x="341" y="42"/>
                    </a:lnTo>
                    <a:lnTo>
                      <a:pt x="376" y="28"/>
                    </a:lnTo>
                    <a:lnTo>
                      <a:pt x="410" y="16"/>
                    </a:lnTo>
                    <a:lnTo>
                      <a:pt x="446" y="8"/>
                    </a:lnTo>
                    <a:lnTo>
                      <a:pt x="482" y="2"/>
                    </a:lnTo>
                    <a:lnTo>
                      <a:pt x="5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95" name="Freeform 25"/>
              <p:cNvSpPr>
                <a:spLocks/>
              </p:cNvSpPr>
              <p:nvPr/>
            </p:nvSpPr>
            <p:spPr bwMode="auto">
              <a:xfrm>
                <a:off x="10025063" y="2593975"/>
                <a:ext cx="53975" cy="19050"/>
              </a:xfrm>
              <a:custGeom>
                <a:avLst/>
                <a:gdLst>
                  <a:gd name="T0" fmla="*/ 296 w 553"/>
                  <a:gd name="T1" fmla="*/ 0 h 185"/>
                  <a:gd name="T2" fmla="*/ 337 w 553"/>
                  <a:gd name="T3" fmla="*/ 3 h 185"/>
                  <a:gd name="T4" fmla="*/ 381 w 553"/>
                  <a:gd name="T5" fmla="*/ 11 h 185"/>
                  <a:gd name="T6" fmla="*/ 427 w 553"/>
                  <a:gd name="T7" fmla="*/ 22 h 185"/>
                  <a:gd name="T8" fmla="*/ 474 w 553"/>
                  <a:gd name="T9" fmla="*/ 39 h 185"/>
                  <a:gd name="T10" fmla="*/ 523 w 553"/>
                  <a:gd name="T11" fmla="*/ 63 h 185"/>
                  <a:gd name="T12" fmla="*/ 535 w 553"/>
                  <a:gd name="T13" fmla="*/ 71 h 185"/>
                  <a:gd name="T14" fmla="*/ 545 w 553"/>
                  <a:gd name="T15" fmla="*/ 82 h 185"/>
                  <a:gd name="T16" fmla="*/ 551 w 553"/>
                  <a:gd name="T17" fmla="*/ 95 h 185"/>
                  <a:gd name="T18" fmla="*/ 553 w 553"/>
                  <a:gd name="T19" fmla="*/ 109 h 185"/>
                  <a:gd name="T20" fmla="*/ 552 w 553"/>
                  <a:gd name="T21" fmla="*/ 123 h 185"/>
                  <a:gd name="T22" fmla="*/ 547 w 553"/>
                  <a:gd name="T23" fmla="*/ 137 h 185"/>
                  <a:gd name="T24" fmla="*/ 539 w 553"/>
                  <a:gd name="T25" fmla="*/ 150 h 185"/>
                  <a:gd name="T26" fmla="*/ 527 w 553"/>
                  <a:gd name="T27" fmla="*/ 159 h 185"/>
                  <a:gd name="T28" fmla="*/ 514 w 553"/>
                  <a:gd name="T29" fmla="*/ 164 h 185"/>
                  <a:gd name="T30" fmla="*/ 501 w 553"/>
                  <a:gd name="T31" fmla="*/ 167 h 185"/>
                  <a:gd name="T32" fmla="*/ 487 w 553"/>
                  <a:gd name="T33" fmla="*/ 166 h 185"/>
                  <a:gd name="T34" fmla="*/ 472 w 553"/>
                  <a:gd name="T35" fmla="*/ 161 h 185"/>
                  <a:gd name="T36" fmla="*/ 430 w 553"/>
                  <a:gd name="T37" fmla="*/ 141 h 185"/>
                  <a:gd name="T38" fmla="*/ 389 w 553"/>
                  <a:gd name="T39" fmla="*/ 126 h 185"/>
                  <a:gd name="T40" fmla="*/ 349 w 553"/>
                  <a:gd name="T41" fmla="*/ 117 h 185"/>
                  <a:gd name="T42" fmla="*/ 312 w 553"/>
                  <a:gd name="T43" fmla="*/ 113 h 185"/>
                  <a:gd name="T44" fmla="*/ 278 w 553"/>
                  <a:gd name="T45" fmla="*/ 112 h 185"/>
                  <a:gd name="T46" fmla="*/ 245 w 553"/>
                  <a:gd name="T47" fmla="*/ 114 h 185"/>
                  <a:gd name="T48" fmla="*/ 216 w 553"/>
                  <a:gd name="T49" fmla="*/ 119 h 185"/>
                  <a:gd name="T50" fmla="*/ 188 w 553"/>
                  <a:gd name="T51" fmla="*/ 125 h 185"/>
                  <a:gd name="T52" fmla="*/ 164 w 553"/>
                  <a:gd name="T53" fmla="*/ 133 h 185"/>
                  <a:gd name="T54" fmla="*/ 143 w 553"/>
                  <a:gd name="T55" fmla="*/ 142 h 185"/>
                  <a:gd name="T56" fmla="*/ 125 w 553"/>
                  <a:gd name="T57" fmla="*/ 151 h 185"/>
                  <a:gd name="T58" fmla="*/ 111 w 553"/>
                  <a:gd name="T59" fmla="*/ 158 h 185"/>
                  <a:gd name="T60" fmla="*/ 100 w 553"/>
                  <a:gd name="T61" fmla="*/ 165 h 185"/>
                  <a:gd name="T62" fmla="*/ 93 w 553"/>
                  <a:gd name="T63" fmla="*/ 170 h 185"/>
                  <a:gd name="T64" fmla="*/ 90 w 553"/>
                  <a:gd name="T65" fmla="*/ 172 h 185"/>
                  <a:gd name="T66" fmla="*/ 72 w 553"/>
                  <a:gd name="T67" fmla="*/ 181 h 185"/>
                  <a:gd name="T68" fmla="*/ 55 w 553"/>
                  <a:gd name="T69" fmla="*/ 185 h 185"/>
                  <a:gd name="T70" fmla="*/ 39 w 553"/>
                  <a:gd name="T71" fmla="*/ 181 h 185"/>
                  <a:gd name="T72" fmla="*/ 24 w 553"/>
                  <a:gd name="T73" fmla="*/ 175 h 185"/>
                  <a:gd name="T74" fmla="*/ 12 w 553"/>
                  <a:gd name="T75" fmla="*/ 163 h 185"/>
                  <a:gd name="T76" fmla="*/ 4 w 553"/>
                  <a:gd name="T77" fmla="*/ 151 h 185"/>
                  <a:gd name="T78" fmla="*/ 0 w 553"/>
                  <a:gd name="T79" fmla="*/ 136 h 185"/>
                  <a:gd name="T80" fmla="*/ 0 w 553"/>
                  <a:gd name="T81" fmla="*/ 123 h 185"/>
                  <a:gd name="T82" fmla="*/ 3 w 553"/>
                  <a:gd name="T83" fmla="*/ 109 h 185"/>
                  <a:gd name="T84" fmla="*/ 10 w 553"/>
                  <a:gd name="T85" fmla="*/ 97 h 185"/>
                  <a:gd name="T86" fmla="*/ 20 w 553"/>
                  <a:gd name="T87" fmla="*/ 85 h 185"/>
                  <a:gd name="T88" fmla="*/ 24 w 553"/>
                  <a:gd name="T89" fmla="*/ 83 h 185"/>
                  <a:gd name="T90" fmla="*/ 31 w 553"/>
                  <a:gd name="T91" fmla="*/ 77 h 185"/>
                  <a:gd name="T92" fmla="*/ 44 w 553"/>
                  <a:gd name="T93" fmla="*/ 70 h 185"/>
                  <a:gd name="T94" fmla="*/ 59 w 553"/>
                  <a:gd name="T95" fmla="*/ 61 h 185"/>
                  <a:gd name="T96" fmla="*/ 77 w 553"/>
                  <a:gd name="T97" fmla="*/ 51 h 185"/>
                  <a:gd name="T98" fmla="*/ 100 w 553"/>
                  <a:gd name="T99" fmla="*/ 40 h 185"/>
                  <a:gd name="T100" fmla="*/ 125 w 553"/>
                  <a:gd name="T101" fmla="*/ 30 h 185"/>
                  <a:gd name="T102" fmla="*/ 154 w 553"/>
                  <a:gd name="T103" fmla="*/ 20 h 185"/>
                  <a:gd name="T104" fmla="*/ 185 w 553"/>
                  <a:gd name="T105" fmla="*/ 12 h 185"/>
                  <a:gd name="T106" fmla="*/ 220 w 553"/>
                  <a:gd name="T107" fmla="*/ 6 h 185"/>
                  <a:gd name="T108" fmla="*/ 256 w 553"/>
                  <a:gd name="T109" fmla="*/ 1 h 185"/>
                  <a:gd name="T110" fmla="*/ 296 w 553"/>
                  <a:gd name="T1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3" h="185">
                    <a:moveTo>
                      <a:pt x="296" y="0"/>
                    </a:moveTo>
                    <a:lnTo>
                      <a:pt x="337" y="3"/>
                    </a:lnTo>
                    <a:lnTo>
                      <a:pt x="381" y="11"/>
                    </a:lnTo>
                    <a:lnTo>
                      <a:pt x="427" y="22"/>
                    </a:lnTo>
                    <a:lnTo>
                      <a:pt x="474" y="39"/>
                    </a:lnTo>
                    <a:lnTo>
                      <a:pt x="523" y="63"/>
                    </a:lnTo>
                    <a:lnTo>
                      <a:pt x="535" y="71"/>
                    </a:lnTo>
                    <a:lnTo>
                      <a:pt x="545" y="82"/>
                    </a:lnTo>
                    <a:lnTo>
                      <a:pt x="551" y="95"/>
                    </a:lnTo>
                    <a:lnTo>
                      <a:pt x="553" y="109"/>
                    </a:lnTo>
                    <a:lnTo>
                      <a:pt x="552" y="123"/>
                    </a:lnTo>
                    <a:lnTo>
                      <a:pt x="547" y="137"/>
                    </a:lnTo>
                    <a:lnTo>
                      <a:pt x="539" y="150"/>
                    </a:lnTo>
                    <a:lnTo>
                      <a:pt x="527" y="159"/>
                    </a:lnTo>
                    <a:lnTo>
                      <a:pt x="514" y="164"/>
                    </a:lnTo>
                    <a:lnTo>
                      <a:pt x="501" y="167"/>
                    </a:lnTo>
                    <a:lnTo>
                      <a:pt x="487" y="166"/>
                    </a:lnTo>
                    <a:lnTo>
                      <a:pt x="472" y="161"/>
                    </a:lnTo>
                    <a:lnTo>
                      <a:pt x="430" y="141"/>
                    </a:lnTo>
                    <a:lnTo>
                      <a:pt x="389" y="126"/>
                    </a:lnTo>
                    <a:lnTo>
                      <a:pt x="349" y="117"/>
                    </a:lnTo>
                    <a:lnTo>
                      <a:pt x="312" y="113"/>
                    </a:lnTo>
                    <a:lnTo>
                      <a:pt x="278" y="112"/>
                    </a:lnTo>
                    <a:lnTo>
                      <a:pt x="245" y="114"/>
                    </a:lnTo>
                    <a:lnTo>
                      <a:pt x="216" y="119"/>
                    </a:lnTo>
                    <a:lnTo>
                      <a:pt x="188" y="125"/>
                    </a:lnTo>
                    <a:lnTo>
                      <a:pt x="164" y="133"/>
                    </a:lnTo>
                    <a:lnTo>
                      <a:pt x="143" y="142"/>
                    </a:lnTo>
                    <a:lnTo>
                      <a:pt x="125" y="151"/>
                    </a:lnTo>
                    <a:lnTo>
                      <a:pt x="111" y="158"/>
                    </a:lnTo>
                    <a:lnTo>
                      <a:pt x="100" y="165"/>
                    </a:lnTo>
                    <a:lnTo>
                      <a:pt x="93" y="170"/>
                    </a:lnTo>
                    <a:lnTo>
                      <a:pt x="90" y="172"/>
                    </a:lnTo>
                    <a:lnTo>
                      <a:pt x="72" y="181"/>
                    </a:lnTo>
                    <a:lnTo>
                      <a:pt x="55" y="185"/>
                    </a:lnTo>
                    <a:lnTo>
                      <a:pt x="39" y="181"/>
                    </a:lnTo>
                    <a:lnTo>
                      <a:pt x="24" y="175"/>
                    </a:lnTo>
                    <a:lnTo>
                      <a:pt x="12" y="163"/>
                    </a:lnTo>
                    <a:lnTo>
                      <a:pt x="4" y="151"/>
                    </a:lnTo>
                    <a:lnTo>
                      <a:pt x="0" y="136"/>
                    </a:lnTo>
                    <a:lnTo>
                      <a:pt x="0" y="123"/>
                    </a:lnTo>
                    <a:lnTo>
                      <a:pt x="3" y="109"/>
                    </a:lnTo>
                    <a:lnTo>
                      <a:pt x="10" y="97"/>
                    </a:lnTo>
                    <a:lnTo>
                      <a:pt x="20" y="85"/>
                    </a:lnTo>
                    <a:lnTo>
                      <a:pt x="24" y="83"/>
                    </a:lnTo>
                    <a:lnTo>
                      <a:pt x="31" y="77"/>
                    </a:lnTo>
                    <a:lnTo>
                      <a:pt x="44" y="70"/>
                    </a:lnTo>
                    <a:lnTo>
                      <a:pt x="59" y="61"/>
                    </a:lnTo>
                    <a:lnTo>
                      <a:pt x="77" y="51"/>
                    </a:lnTo>
                    <a:lnTo>
                      <a:pt x="100" y="40"/>
                    </a:lnTo>
                    <a:lnTo>
                      <a:pt x="125" y="30"/>
                    </a:lnTo>
                    <a:lnTo>
                      <a:pt x="154" y="20"/>
                    </a:lnTo>
                    <a:lnTo>
                      <a:pt x="185" y="12"/>
                    </a:lnTo>
                    <a:lnTo>
                      <a:pt x="220" y="6"/>
                    </a:lnTo>
                    <a:lnTo>
                      <a:pt x="256" y="1"/>
                    </a:lnTo>
                    <a:lnTo>
                      <a:pt x="2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96" name="Freeform 26"/>
              <p:cNvSpPr>
                <a:spLocks/>
              </p:cNvSpPr>
              <p:nvPr/>
            </p:nvSpPr>
            <p:spPr bwMode="auto">
              <a:xfrm>
                <a:off x="10004426" y="2566988"/>
                <a:ext cx="87313" cy="22225"/>
              </a:xfrm>
              <a:custGeom>
                <a:avLst/>
                <a:gdLst>
                  <a:gd name="T0" fmla="*/ 497 w 878"/>
                  <a:gd name="T1" fmla="*/ 1 h 237"/>
                  <a:gd name="T2" fmla="*/ 606 w 878"/>
                  <a:gd name="T3" fmla="*/ 15 h 237"/>
                  <a:gd name="T4" fmla="*/ 724 w 878"/>
                  <a:gd name="T5" fmla="*/ 48 h 237"/>
                  <a:gd name="T6" fmla="*/ 848 w 878"/>
                  <a:gd name="T7" fmla="*/ 103 h 237"/>
                  <a:gd name="T8" fmla="*/ 870 w 878"/>
                  <a:gd name="T9" fmla="*/ 123 h 237"/>
                  <a:gd name="T10" fmla="*/ 878 w 878"/>
                  <a:gd name="T11" fmla="*/ 149 h 237"/>
                  <a:gd name="T12" fmla="*/ 872 w 878"/>
                  <a:gd name="T13" fmla="*/ 178 h 237"/>
                  <a:gd name="T14" fmla="*/ 853 w 878"/>
                  <a:gd name="T15" fmla="*/ 200 h 237"/>
                  <a:gd name="T16" fmla="*/ 825 w 878"/>
                  <a:gd name="T17" fmla="*/ 208 h 237"/>
                  <a:gd name="T18" fmla="*/ 797 w 878"/>
                  <a:gd name="T19" fmla="*/ 201 h 237"/>
                  <a:gd name="T20" fmla="*/ 685 w 878"/>
                  <a:gd name="T21" fmla="*/ 151 h 237"/>
                  <a:gd name="T22" fmla="*/ 579 w 878"/>
                  <a:gd name="T23" fmla="*/ 123 h 237"/>
                  <a:gd name="T24" fmla="*/ 481 w 878"/>
                  <a:gd name="T25" fmla="*/ 113 h 237"/>
                  <a:gd name="T26" fmla="*/ 391 w 878"/>
                  <a:gd name="T27" fmla="*/ 115 h 237"/>
                  <a:gd name="T28" fmla="*/ 311 w 878"/>
                  <a:gd name="T29" fmla="*/ 128 h 237"/>
                  <a:gd name="T30" fmla="*/ 242 w 878"/>
                  <a:gd name="T31" fmla="*/ 147 h 237"/>
                  <a:gd name="T32" fmla="*/ 185 w 878"/>
                  <a:gd name="T33" fmla="*/ 171 h 237"/>
                  <a:gd name="T34" fmla="*/ 140 w 878"/>
                  <a:gd name="T35" fmla="*/ 193 h 237"/>
                  <a:gd name="T36" fmla="*/ 108 w 878"/>
                  <a:gd name="T37" fmla="*/ 212 h 237"/>
                  <a:gd name="T38" fmla="*/ 92 w 878"/>
                  <a:gd name="T39" fmla="*/ 223 h 237"/>
                  <a:gd name="T40" fmla="*/ 79 w 878"/>
                  <a:gd name="T41" fmla="*/ 232 h 237"/>
                  <a:gd name="T42" fmla="*/ 55 w 878"/>
                  <a:gd name="T43" fmla="*/ 237 h 237"/>
                  <a:gd name="T44" fmla="*/ 32 w 878"/>
                  <a:gd name="T45" fmla="*/ 232 h 237"/>
                  <a:gd name="T46" fmla="*/ 11 w 878"/>
                  <a:gd name="T47" fmla="*/ 217 h 237"/>
                  <a:gd name="T48" fmla="*/ 0 w 878"/>
                  <a:gd name="T49" fmla="*/ 190 h 237"/>
                  <a:gd name="T50" fmla="*/ 3 w 878"/>
                  <a:gd name="T51" fmla="*/ 162 h 237"/>
                  <a:gd name="T52" fmla="*/ 21 w 878"/>
                  <a:gd name="T53" fmla="*/ 138 h 237"/>
                  <a:gd name="T54" fmla="*/ 33 w 878"/>
                  <a:gd name="T55" fmla="*/ 129 h 237"/>
                  <a:gd name="T56" fmla="*/ 60 w 878"/>
                  <a:gd name="T57" fmla="*/ 112 h 237"/>
                  <a:gd name="T58" fmla="*/ 102 w 878"/>
                  <a:gd name="T59" fmla="*/ 87 h 237"/>
                  <a:gd name="T60" fmla="*/ 158 w 878"/>
                  <a:gd name="T61" fmla="*/ 60 h 237"/>
                  <a:gd name="T62" fmla="*/ 226 w 878"/>
                  <a:gd name="T63" fmla="*/ 35 h 237"/>
                  <a:gd name="T64" fmla="*/ 306 w 878"/>
                  <a:gd name="T65" fmla="*/ 14 h 237"/>
                  <a:gd name="T66" fmla="*/ 396 w 878"/>
                  <a:gd name="T67" fmla="*/ 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8" h="237">
                    <a:moveTo>
                      <a:pt x="445" y="0"/>
                    </a:moveTo>
                    <a:lnTo>
                      <a:pt x="497" y="1"/>
                    </a:lnTo>
                    <a:lnTo>
                      <a:pt x="551" y="6"/>
                    </a:lnTo>
                    <a:lnTo>
                      <a:pt x="606" y="15"/>
                    </a:lnTo>
                    <a:lnTo>
                      <a:pt x="664" y="29"/>
                    </a:lnTo>
                    <a:lnTo>
                      <a:pt x="724" y="48"/>
                    </a:lnTo>
                    <a:lnTo>
                      <a:pt x="785" y="73"/>
                    </a:lnTo>
                    <a:lnTo>
                      <a:pt x="848" y="103"/>
                    </a:lnTo>
                    <a:lnTo>
                      <a:pt x="861" y="112"/>
                    </a:lnTo>
                    <a:lnTo>
                      <a:pt x="870" y="123"/>
                    </a:lnTo>
                    <a:lnTo>
                      <a:pt x="875" y="135"/>
                    </a:lnTo>
                    <a:lnTo>
                      <a:pt x="878" y="149"/>
                    </a:lnTo>
                    <a:lnTo>
                      <a:pt x="877" y="164"/>
                    </a:lnTo>
                    <a:lnTo>
                      <a:pt x="872" y="178"/>
                    </a:lnTo>
                    <a:lnTo>
                      <a:pt x="863" y="190"/>
                    </a:lnTo>
                    <a:lnTo>
                      <a:pt x="853" y="200"/>
                    </a:lnTo>
                    <a:lnTo>
                      <a:pt x="839" y="205"/>
                    </a:lnTo>
                    <a:lnTo>
                      <a:pt x="825" y="208"/>
                    </a:lnTo>
                    <a:lnTo>
                      <a:pt x="811" y="206"/>
                    </a:lnTo>
                    <a:lnTo>
                      <a:pt x="797" y="201"/>
                    </a:lnTo>
                    <a:lnTo>
                      <a:pt x="739" y="174"/>
                    </a:lnTo>
                    <a:lnTo>
                      <a:pt x="685" y="151"/>
                    </a:lnTo>
                    <a:lnTo>
                      <a:pt x="631" y="135"/>
                    </a:lnTo>
                    <a:lnTo>
                      <a:pt x="579" y="123"/>
                    </a:lnTo>
                    <a:lnTo>
                      <a:pt x="529" y="116"/>
                    </a:lnTo>
                    <a:lnTo>
                      <a:pt x="481" y="113"/>
                    </a:lnTo>
                    <a:lnTo>
                      <a:pt x="434" y="112"/>
                    </a:lnTo>
                    <a:lnTo>
                      <a:pt x="391" y="115"/>
                    </a:lnTo>
                    <a:lnTo>
                      <a:pt x="350" y="121"/>
                    </a:lnTo>
                    <a:lnTo>
                      <a:pt x="311" y="128"/>
                    </a:lnTo>
                    <a:lnTo>
                      <a:pt x="275" y="137"/>
                    </a:lnTo>
                    <a:lnTo>
                      <a:pt x="242" y="147"/>
                    </a:lnTo>
                    <a:lnTo>
                      <a:pt x="212" y="159"/>
                    </a:lnTo>
                    <a:lnTo>
                      <a:pt x="185" y="171"/>
                    </a:lnTo>
                    <a:lnTo>
                      <a:pt x="160" y="182"/>
                    </a:lnTo>
                    <a:lnTo>
                      <a:pt x="140" y="193"/>
                    </a:lnTo>
                    <a:lnTo>
                      <a:pt x="122" y="204"/>
                    </a:lnTo>
                    <a:lnTo>
                      <a:pt x="108" y="212"/>
                    </a:lnTo>
                    <a:lnTo>
                      <a:pt x="98" y="219"/>
                    </a:lnTo>
                    <a:lnTo>
                      <a:pt x="92" y="223"/>
                    </a:lnTo>
                    <a:lnTo>
                      <a:pt x="90" y="225"/>
                    </a:lnTo>
                    <a:lnTo>
                      <a:pt x="79" y="232"/>
                    </a:lnTo>
                    <a:lnTo>
                      <a:pt x="67" y="236"/>
                    </a:lnTo>
                    <a:lnTo>
                      <a:pt x="55" y="237"/>
                    </a:lnTo>
                    <a:lnTo>
                      <a:pt x="43" y="236"/>
                    </a:lnTo>
                    <a:lnTo>
                      <a:pt x="32" y="232"/>
                    </a:lnTo>
                    <a:lnTo>
                      <a:pt x="21" y="226"/>
                    </a:lnTo>
                    <a:lnTo>
                      <a:pt x="11" y="217"/>
                    </a:lnTo>
                    <a:lnTo>
                      <a:pt x="4" y="204"/>
                    </a:lnTo>
                    <a:lnTo>
                      <a:pt x="0" y="190"/>
                    </a:lnTo>
                    <a:lnTo>
                      <a:pt x="0" y="176"/>
                    </a:lnTo>
                    <a:lnTo>
                      <a:pt x="3" y="162"/>
                    </a:lnTo>
                    <a:lnTo>
                      <a:pt x="10" y="149"/>
                    </a:lnTo>
                    <a:lnTo>
                      <a:pt x="21" y="138"/>
                    </a:lnTo>
                    <a:lnTo>
                      <a:pt x="25" y="135"/>
                    </a:lnTo>
                    <a:lnTo>
                      <a:pt x="33" y="129"/>
                    </a:lnTo>
                    <a:lnTo>
                      <a:pt x="44" y="121"/>
                    </a:lnTo>
                    <a:lnTo>
                      <a:pt x="60" y="112"/>
                    </a:lnTo>
                    <a:lnTo>
                      <a:pt x="80" y="99"/>
                    </a:lnTo>
                    <a:lnTo>
                      <a:pt x="102" y="87"/>
                    </a:lnTo>
                    <a:lnTo>
                      <a:pt x="129" y="74"/>
                    </a:lnTo>
                    <a:lnTo>
                      <a:pt x="158" y="60"/>
                    </a:lnTo>
                    <a:lnTo>
                      <a:pt x="191" y="47"/>
                    </a:lnTo>
                    <a:lnTo>
                      <a:pt x="226" y="35"/>
                    </a:lnTo>
                    <a:lnTo>
                      <a:pt x="264" y="24"/>
                    </a:lnTo>
                    <a:lnTo>
                      <a:pt x="306" y="14"/>
                    </a:lnTo>
                    <a:lnTo>
                      <a:pt x="350" y="7"/>
                    </a:lnTo>
                    <a:lnTo>
                      <a:pt x="396" y="2"/>
                    </a:lnTo>
                    <a:lnTo>
                      <a:pt x="4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97" name="Freeform 27"/>
              <p:cNvSpPr>
                <a:spLocks/>
              </p:cNvSpPr>
              <p:nvPr/>
            </p:nvSpPr>
            <p:spPr bwMode="auto">
              <a:xfrm>
                <a:off x="9988551" y="2536825"/>
                <a:ext cx="119063" cy="28575"/>
              </a:xfrm>
              <a:custGeom>
                <a:avLst/>
                <a:gdLst>
                  <a:gd name="T0" fmla="*/ 691 w 1204"/>
                  <a:gd name="T1" fmla="*/ 2 h 292"/>
                  <a:gd name="T2" fmla="*/ 819 w 1204"/>
                  <a:gd name="T3" fmla="*/ 19 h 292"/>
                  <a:gd name="T4" fmla="*/ 955 w 1204"/>
                  <a:gd name="T5" fmla="*/ 52 h 292"/>
                  <a:gd name="T6" fmla="*/ 1100 w 1204"/>
                  <a:gd name="T7" fmla="*/ 109 h 292"/>
                  <a:gd name="T8" fmla="*/ 1187 w 1204"/>
                  <a:gd name="T9" fmla="*/ 154 h 292"/>
                  <a:gd name="T10" fmla="*/ 1202 w 1204"/>
                  <a:gd name="T11" fmla="*/ 177 h 292"/>
                  <a:gd name="T12" fmla="*/ 1203 w 1204"/>
                  <a:gd name="T13" fmla="*/ 206 h 292"/>
                  <a:gd name="T14" fmla="*/ 1190 w 1204"/>
                  <a:gd name="T15" fmla="*/ 232 h 292"/>
                  <a:gd name="T16" fmla="*/ 1165 w 1204"/>
                  <a:gd name="T17" fmla="*/ 247 h 292"/>
                  <a:gd name="T18" fmla="*/ 1138 w 1204"/>
                  <a:gd name="T19" fmla="*/ 248 h 292"/>
                  <a:gd name="T20" fmla="*/ 1054 w 1204"/>
                  <a:gd name="T21" fmla="*/ 209 h 292"/>
                  <a:gd name="T22" fmla="*/ 919 w 1204"/>
                  <a:gd name="T23" fmla="*/ 158 h 292"/>
                  <a:gd name="T24" fmla="*/ 792 w 1204"/>
                  <a:gd name="T25" fmla="*/ 126 h 292"/>
                  <a:gd name="T26" fmla="*/ 672 w 1204"/>
                  <a:gd name="T27" fmla="*/ 113 h 292"/>
                  <a:gd name="T28" fmla="*/ 562 w 1204"/>
                  <a:gd name="T29" fmla="*/ 113 h 292"/>
                  <a:gd name="T30" fmla="*/ 462 w 1204"/>
                  <a:gd name="T31" fmla="*/ 125 h 292"/>
                  <a:gd name="T32" fmla="*/ 371 w 1204"/>
                  <a:gd name="T33" fmla="*/ 146 h 292"/>
                  <a:gd name="T34" fmla="*/ 292 w 1204"/>
                  <a:gd name="T35" fmla="*/ 171 h 292"/>
                  <a:gd name="T36" fmla="*/ 224 w 1204"/>
                  <a:gd name="T37" fmla="*/ 200 h 292"/>
                  <a:gd name="T38" fmla="*/ 169 w 1204"/>
                  <a:gd name="T39" fmla="*/ 227 h 292"/>
                  <a:gd name="T40" fmla="*/ 129 w 1204"/>
                  <a:gd name="T41" fmla="*/ 252 h 292"/>
                  <a:gd name="T42" fmla="*/ 101 w 1204"/>
                  <a:gd name="T43" fmla="*/ 270 h 292"/>
                  <a:gd name="T44" fmla="*/ 89 w 1204"/>
                  <a:gd name="T45" fmla="*/ 280 h 292"/>
                  <a:gd name="T46" fmla="*/ 67 w 1204"/>
                  <a:gd name="T47" fmla="*/ 291 h 292"/>
                  <a:gd name="T48" fmla="*/ 39 w 1204"/>
                  <a:gd name="T49" fmla="*/ 290 h 292"/>
                  <a:gd name="T50" fmla="*/ 12 w 1204"/>
                  <a:gd name="T51" fmla="*/ 270 h 292"/>
                  <a:gd name="T52" fmla="*/ 0 w 1204"/>
                  <a:gd name="T53" fmla="*/ 244 h 292"/>
                  <a:gd name="T54" fmla="*/ 3 w 1204"/>
                  <a:gd name="T55" fmla="*/ 216 h 292"/>
                  <a:gd name="T56" fmla="*/ 21 w 1204"/>
                  <a:gd name="T57" fmla="*/ 193 h 292"/>
                  <a:gd name="T58" fmla="*/ 33 w 1204"/>
                  <a:gd name="T59" fmla="*/ 183 h 292"/>
                  <a:gd name="T60" fmla="*/ 61 w 1204"/>
                  <a:gd name="T61" fmla="*/ 164 h 292"/>
                  <a:gd name="T62" fmla="*/ 104 w 1204"/>
                  <a:gd name="T63" fmla="*/ 137 h 292"/>
                  <a:gd name="T64" fmla="*/ 161 w 1204"/>
                  <a:gd name="T65" fmla="*/ 108 h 292"/>
                  <a:gd name="T66" fmla="*/ 232 w 1204"/>
                  <a:gd name="T67" fmla="*/ 76 h 292"/>
                  <a:gd name="T68" fmla="*/ 315 w 1204"/>
                  <a:gd name="T69" fmla="*/ 47 h 292"/>
                  <a:gd name="T70" fmla="*/ 409 w 1204"/>
                  <a:gd name="T71" fmla="*/ 23 h 292"/>
                  <a:gd name="T72" fmla="*/ 514 w 1204"/>
                  <a:gd name="T73" fmla="*/ 6 h 292"/>
                  <a:gd name="T74" fmla="*/ 630 w 1204"/>
                  <a:gd name="T75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4" h="292">
                    <a:moveTo>
                      <a:pt x="630" y="0"/>
                    </a:moveTo>
                    <a:lnTo>
                      <a:pt x="691" y="2"/>
                    </a:lnTo>
                    <a:lnTo>
                      <a:pt x="754" y="8"/>
                    </a:lnTo>
                    <a:lnTo>
                      <a:pt x="819" y="19"/>
                    </a:lnTo>
                    <a:lnTo>
                      <a:pt x="886" y="33"/>
                    </a:lnTo>
                    <a:lnTo>
                      <a:pt x="955" y="52"/>
                    </a:lnTo>
                    <a:lnTo>
                      <a:pt x="1027" y="78"/>
                    </a:lnTo>
                    <a:lnTo>
                      <a:pt x="1100" y="109"/>
                    </a:lnTo>
                    <a:lnTo>
                      <a:pt x="1174" y="145"/>
                    </a:lnTo>
                    <a:lnTo>
                      <a:pt x="1187" y="154"/>
                    </a:lnTo>
                    <a:lnTo>
                      <a:pt x="1196" y="165"/>
                    </a:lnTo>
                    <a:lnTo>
                      <a:pt x="1202" y="177"/>
                    </a:lnTo>
                    <a:lnTo>
                      <a:pt x="1204" y="192"/>
                    </a:lnTo>
                    <a:lnTo>
                      <a:pt x="1203" y="206"/>
                    </a:lnTo>
                    <a:lnTo>
                      <a:pt x="1198" y="219"/>
                    </a:lnTo>
                    <a:lnTo>
                      <a:pt x="1190" y="232"/>
                    </a:lnTo>
                    <a:lnTo>
                      <a:pt x="1178" y="241"/>
                    </a:lnTo>
                    <a:lnTo>
                      <a:pt x="1165" y="247"/>
                    </a:lnTo>
                    <a:lnTo>
                      <a:pt x="1152" y="249"/>
                    </a:lnTo>
                    <a:lnTo>
                      <a:pt x="1138" y="248"/>
                    </a:lnTo>
                    <a:lnTo>
                      <a:pt x="1123" y="243"/>
                    </a:lnTo>
                    <a:lnTo>
                      <a:pt x="1054" y="209"/>
                    </a:lnTo>
                    <a:lnTo>
                      <a:pt x="986" y="180"/>
                    </a:lnTo>
                    <a:lnTo>
                      <a:pt x="919" y="158"/>
                    </a:lnTo>
                    <a:lnTo>
                      <a:pt x="855" y="139"/>
                    </a:lnTo>
                    <a:lnTo>
                      <a:pt x="792" y="126"/>
                    </a:lnTo>
                    <a:lnTo>
                      <a:pt x="731" y="118"/>
                    </a:lnTo>
                    <a:lnTo>
                      <a:pt x="672" y="113"/>
                    </a:lnTo>
                    <a:lnTo>
                      <a:pt x="616" y="111"/>
                    </a:lnTo>
                    <a:lnTo>
                      <a:pt x="562" y="113"/>
                    </a:lnTo>
                    <a:lnTo>
                      <a:pt x="510" y="118"/>
                    </a:lnTo>
                    <a:lnTo>
                      <a:pt x="462" y="125"/>
                    </a:lnTo>
                    <a:lnTo>
                      <a:pt x="415" y="134"/>
                    </a:lnTo>
                    <a:lnTo>
                      <a:pt x="371" y="146"/>
                    </a:lnTo>
                    <a:lnTo>
                      <a:pt x="330" y="158"/>
                    </a:lnTo>
                    <a:lnTo>
                      <a:pt x="292" y="171"/>
                    </a:lnTo>
                    <a:lnTo>
                      <a:pt x="257" y="185"/>
                    </a:lnTo>
                    <a:lnTo>
                      <a:pt x="224" y="200"/>
                    </a:lnTo>
                    <a:lnTo>
                      <a:pt x="196" y="214"/>
                    </a:lnTo>
                    <a:lnTo>
                      <a:pt x="169" y="227"/>
                    </a:lnTo>
                    <a:lnTo>
                      <a:pt x="147" y="241"/>
                    </a:lnTo>
                    <a:lnTo>
                      <a:pt x="129" y="252"/>
                    </a:lnTo>
                    <a:lnTo>
                      <a:pt x="113" y="262"/>
                    </a:lnTo>
                    <a:lnTo>
                      <a:pt x="101" y="270"/>
                    </a:lnTo>
                    <a:lnTo>
                      <a:pt x="93" y="277"/>
                    </a:lnTo>
                    <a:lnTo>
                      <a:pt x="89" y="280"/>
                    </a:lnTo>
                    <a:lnTo>
                      <a:pt x="79" y="287"/>
                    </a:lnTo>
                    <a:lnTo>
                      <a:pt x="67" y="291"/>
                    </a:lnTo>
                    <a:lnTo>
                      <a:pt x="55" y="292"/>
                    </a:lnTo>
                    <a:lnTo>
                      <a:pt x="39" y="290"/>
                    </a:lnTo>
                    <a:lnTo>
                      <a:pt x="24" y="283"/>
                    </a:lnTo>
                    <a:lnTo>
                      <a:pt x="12" y="270"/>
                    </a:lnTo>
                    <a:lnTo>
                      <a:pt x="4" y="258"/>
                    </a:lnTo>
                    <a:lnTo>
                      <a:pt x="0" y="244"/>
                    </a:lnTo>
                    <a:lnTo>
                      <a:pt x="0" y="230"/>
                    </a:lnTo>
                    <a:lnTo>
                      <a:pt x="3" y="216"/>
                    </a:lnTo>
                    <a:lnTo>
                      <a:pt x="11" y="204"/>
                    </a:lnTo>
                    <a:lnTo>
                      <a:pt x="21" y="193"/>
                    </a:lnTo>
                    <a:lnTo>
                      <a:pt x="25" y="190"/>
                    </a:lnTo>
                    <a:lnTo>
                      <a:pt x="33" y="183"/>
                    </a:lnTo>
                    <a:lnTo>
                      <a:pt x="45" y="175"/>
                    </a:lnTo>
                    <a:lnTo>
                      <a:pt x="61" y="164"/>
                    </a:lnTo>
                    <a:lnTo>
                      <a:pt x="81" y="152"/>
                    </a:lnTo>
                    <a:lnTo>
                      <a:pt x="104" y="137"/>
                    </a:lnTo>
                    <a:lnTo>
                      <a:pt x="132" y="123"/>
                    </a:lnTo>
                    <a:lnTo>
                      <a:pt x="161" y="108"/>
                    </a:lnTo>
                    <a:lnTo>
                      <a:pt x="195" y="91"/>
                    </a:lnTo>
                    <a:lnTo>
                      <a:pt x="232" y="76"/>
                    </a:lnTo>
                    <a:lnTo>
                      <a:pt x="271" y="61"/>
                    </a:lnTo>
                    <a:lnTo>
                      <a:pt x="315" y="47"/>
                    </a:lnTo>
                    <a:lnTo>
                      <a:pt x="360" y="34"/>
                    </a:lnTo>
                    <a:lnTo>
                      <a:pt x="409" y="23"/>
                    </a:lnTo>
                    <a:lnTo>
                      <a:pt x="461" y="14"/>
                    </a:lnTo>
                    <a:lnTo>
                      <a:pt x="514" y="6"/>
                    </a:lnTo>
                    <a:lnTo>
                      <a:pt x="571" y="1"/>
                    </a:lnTo>
                    <a:lnTo>
                      <a:pt x="6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600" name="Rectangle: Rounded Corners 599"/>
            <p:cNvSpPr/>
            <p:nvPr/>
          </p:nvSpPr>
          <p:spPr>
            <a:xfrm>
              <a:off x="5491805" y="1656943"/>
              <a:ext cx="2015607" cy="28590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Ubuntu" panose="020B0504030602030204" pitchFamily="34" charset="0"/>
                </a:rPr>
                <a:t>Empowered applications</a:t>
              </a:r>
            </a:p>
          </p:txBody>
        </p:sp>
        <p:cxnSp>
          <p:nvCxnSpPr>
            <p:cNvPr id="601" name="Straight Connector 600"/>
            <p:cNvCxnSpPr>
              <a:cxnSpLocks/>
            </p:cNvCxnSpPr>
            <p:nvPr/>
          </p:nvCxnSpPr>
          <p:spPr>
            <a:xfrm>
              <a:off x="1581824" y="2609587"/>
              <a:ext cx="463123" cy="0"/>
            </a:xfrm>
            <a:prstGeom prst="line">
              <a:avLst/>
            </a:prstGeom>
            <a:ln w="12700">
              <a:solidFill>
                <a:srgbClr val="3B383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Freeform: Shape 601"/>
            <p:cNvSpPr/>
            <p:nvPr/>
          </p:nvSpPr>
          <p:spPr>
            <a:xfrm>
              <a:off x="2702297" y="3185960"/>
              <a:ext cx="435445" cy="0"/>
            </a:xfrm>
            <a:custGeom>
              <a:avLst/>
              <a:gdLst>
                <a:gd name="connsiteX0" fmla="*/ 0 w 476250"/>
                <a:gd name="connsiteY0" fmla="*/ 0 h 0"/>
                <a:gd name="connsiteX1" fmla="*/ 476250 w 4762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0">
                  <a:moveTo>
                    <a:pt x="0" y="0"/>
                  </a:moveTo>
                  <a:lnTo>
                    <a:pt x="476250" y="0"/>
                  </a:lnTo>
                </a:path>
              </a:pathLst>
            </a:custGeom>
            <a:no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03" name="Freeform: Shape 602"/>
            <p:cNvSpPr/>
            <p:nvPr/>
          </p:nvSpPr>
          <p:spPr>
            <a:xfrm>
              <a:off x="2696491" y="3180154"/>
              <a:ext cx="133537" cy="493505"/>
            </a:xfrm>
            <a:custGeom>
              <a:avLst/>
              <a:gdLst>
                <a:gd name="connsiteX0" fmla="*/ 0 w 146050"/>
                <a:gd name="connsiteY0" fmla="*/ 539750 h 539750"/>
                <a:gd name="connsiteX1" fmla="*/ 146050 w 146050"/>
                <a:gd name="connsiteY1" fmla="*/ 539750 h 539750"/>
                <a:gd name="connsiteX2" fmla="*/ 146050 w 146050"/>
                <a:gd name="connsiteY2" fmla="*/ 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539750">
                  <a:moveTo>
                    <a:pt x="0" y="539750"/>
                  </a:moveTo>
                  <a:lnTo>
                    <a:pt x="146050" y="539750"/>
                  </a:lnTo>
                  <a:lnTo>
                    <a:pt x="146050" y="0"/>
                  </a:lnTo>
                </a:path>
              </a:pathLst>
            </a:custGeom>
            <a:no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04" name="Freeform: Shape 603"/>
            <p:cNvSpPr/>
            <p:nvPr/>
          </p:nvSpPr>
          <p:spPr>
            <a:xfrm>
              <a:off x="2696570" y="3185960"/>
              <a:ext cx="133537" cy="973801"/>
            </a:xfrm>
            <a:custGeom>
              <a:avLst/>
              <a:gdLst>
                <a:gd name="connsiteX0" fmla="*/ 0 w 146050"/>
                <a:gd name="connsiteY0" fmla="*/ 539750 h 539750"/>
                <a:gd name="connsiteX1" fmla="*/ 146050 w 146050"/>
                <a:gd name="connsiteY1" fmla="*/ 539750 h 539750"/>
                <a:gd name="connsiteX2" fmla="*/ 146050 w 146050"/>
                <a:gd name="connsiteY2" fmla="*/ 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539750">
                  <a:moveTo>
                    <a:pt x="0" y="539750"/>
                  </a:moveTo>
                  <a:lnTo>
                    <a:pt x="146050" y="539750"/>
                  </a:lnTo>
                  <a:lnTo>
                    <a:pt x="146050" y="0"/>
                  </a:lnTo>
                </a:path>
              </a:pathLst>
            </a:custGeom>
            <a:no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621" name="Picture 2" descr="http://cdn2.hubspot.net/hubfs/732222/Layout/SYN001_WTK_Logo_positief_RGB_transparent_without_connectingthedots.png?t=14707301470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389" y="2831294"/>
              <a:ext cx="704555" cy="48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7" name="Group 636"/>
            <p:cNvGrpSpPr/>
            <p:nvPr/>
          </p:nvGrpSpPr>
          <p:grpSpPr>
            <a:xfrm>
              <a:off x="6164148" y="4758282"/>
              <a:ext cx="361307" cy="800214"/>
              <a:chOff x="9902825" y="2138363"/>
              <a:chExt cx="450850" cy="998537"/>
            </a:xfrm>
            <a:solidFill>
              <a:schemeClr val="accent4"/>
            </a:solidFill>
          </p:grpSpPr>
          <p:sp>
            <p:nvSpPr>
              <p:cNvPr id="638" name="Freeform 14"/>
              <p:cNvSpPr>
                <a:spLocks noEditPoints="1"/>
              </p:cNvSpPr>
              <p:nvPr/>
            </p:nvSpPr>
            <p:spPr bwMode="auto">
              <a:xfrm>
                <a:off x="9902825" y="2381250"/>
                <a:ext cx="450850" cy="755650"/>
              </a:xfrm>
              <a:custGeom>
                <a:avLst/>
                <a:gdLst>
                  <a:gd name="T0" fmla="*/ 1345 w 1706"/>
                  <a:gd name="T1" fmla="*/ 753 h 2854"/>
                  <a:gd name="T2" fmla="*/ 1357 w 1706"/>
                  <a:gd name="T3" fmla="*/ 698 h 2854"/>
                  <a:gd name="T4" fmla="*/ 775 w 1706"/>
                  <a:gd name="T5" fmla="*/ 445 h 2854"/>
                  <a:gd name="T6" fmla="*/ 732 w 1706"/>
                  <a:gd name="T7" fmla="*/ 476 h 2854"/>
                  <a:gd name="T8" fmla="*/ 602 w 1706"/>
                  <a:gd name="T9" fmla="*/ 513 h 2854"/>
                  <a:gd name="T10" fmla="*/ 570 w 1706"/>
                  <a:gd name="T11" fmla="*/ 556 h 2854"/>
                  <a:gd name="T12" fmla="*/ 589 w 1706"/>
                  <a:gd name="T13" fmla="*/ 1357 h 2854"/>
                  <a:gd name="T14" fmla="*/ 1144 w 1706"/>
                  <a:gd name="T15" fmla="*/ 1364 h 2854"/>
                  <a:gd name="T16" fmla="*/ 1174 w 1706"/>
                  <a:gd name="T17" fmla="*/ 1320 h 2854"/>
                  <a:gd name="T18" fmla="*/ 1051 w 1706"/>
                  <a:gd name="T19" fmla="*/ 1033 h 2854"/>
                  <a:gd name="T20" fmla="*/ 927 w 1706"/>
                  <a:gd name="T21" fmla="*/ 974 h 2854"/>
                  <a:gd name="T22" fmla="*/ 890 w 1706"/>
                  <a:gd name="T23" fmla="*/ 863 h 2854"/>
                  <a:gd name="T24" fmla="*/ 943 w 1706"/>
                  <a:gd name="T25" fmla="*/ 754 h 2854"/>
                  <a:gd name="T26" fmla="*/ 1053 w 1706"/>
                  <a:gd name="T27" fmla="*/ 716 h 2854"/>
                  <a:gd name="T28" fmla="*/ 1174 w 1706"/>
                  <a:gd name="T29" fmla="*/ 743 h 2854"/>
                  <a:gd name="T30" fmla="*/ 1155 w 1706"/>
                  <a:gd name="T31" fmla="*/ 518 h 2854"/>
                  <a:gd name="T32" fmla="*/ 1015 w 1706"/>
                  <a:gd name="T33" fmla="*/ 490 h 2854"/>
                  <a:gd name="T34" fmla="*/ 984 w 1706"/>
                  <a:gd name="T35" fmla="*/ 447 h 2854"/>
                  <a:gd name="T36" fmla="*/ 970 w 1706"/>
                  <a:gd name="T37" fmla="*/ 0 h 2854"/>
                  <a:gd name="T38" fmla="*/ 1142 w 1706"/>
                  <a:gd name="T39" fmla="*/ 75 h 2854"/>
                  <a:gd name="T40" fmla="*/ 1321 w 1706"/>
                  <a:gd name="T41" fmla="*/ 204 h 2854"/>
                  <a:gd name="T42" fmla="*/ 1487 w 1706"/>
                  <a:gd name="T43" fmla="*/ 370 h 2854"/>
                  <a:gd name="T44" fmla="*/ 1619 w 1706"/>
                  <a:gd name="T45" fmla="*/ 551 h 2854"/>
                  <a:gd name="T46" fmla="*/ 1695 w 1706"/>
                  <a:gd name="T47" fmla="*/ 726 h 2854"/>
                  <a:gd name="T48" fmla="*/ 1695 w 1706"/>
                  <a:gd name="T49" fmla="*/ 876 h 2854"/>
                  <a:gd name="T50" fmla="*/ 1617 w 1706"/>
                  <a:gd name="T51" fmla="*/ 988 h 2854"/>
                  <a:gd name="T52" fmla="*/ 1501 w 1706"/>
                  <a:gd name="T53" fmla="*/ 1046 h 2854"/>
                  <a:gd name="T54" fmla="*/ 1371 w 1706"/>
                  <a:gd name="T55" fmla="*/ 1065 h 2854"/>
                  <a:gd name="T56" fmla="*/ 1320 w 1706"/>
                  <a:gd name="T57" fmla="*/ 1066 h 2854"/>
                  <a:gd name="T58" fmla="*/ 1487 w 1706"/>
                  <a:gd name="T59" fmla="*/ 2020 h 2854"/>
                  <a:gd name="T60" fmla="*/ 1463 w 1706"/>
                  <a:gd name="T61" fmla="*/ 2049 h 2854"/>
                  <a:gd name="T62" fmla="*/ 1382 w 1706"/>
                  <a:gd name="T63" fmla="*/ 2101 h 2854"/>
                  <a:gd name="T64" fmla="*/ 1210 w 1706"/>
                  <a:gd name="T65" fmla="*/ 2151 h 2854"/>
                  <a:gd name="T66" fmla="*/ 1181 w 1706"/>
                  <a:gd name="T67" fmla="*/ 2777 h 2854"/>
                  <a:gd name="T68" fmla="*/ 1073 w 1706"/>
                  <a:gd name="T69" fmla="*/ 2851 h 2854"/>
                  <a:gd name="T70" fmla="*/ 941 w 1706"/>
                  <a:gd name="T71" fmla="*/ 2824 h 2854"/>
                  <a:gd name="T72" fmla="*/ 868 w 1706"/>
                  <a:gd name="T73" fmla="*/ 2715 h 2854"/>
                  <a:gd name="T74" fmla="*/ 840 w 1706"/>
                  <a:gd name="T75" fmla="*/ 2680 h 2854"/>
                  <a:gd name="T76" fmla="*/ 790 w 1706"/>
                  <a:gd name="T77" fmla="*/ 2803 h 2854"/>
                  <a:gd name="T78" fmla="*/ 668 w 1706"/>
                  <a:gd name="T79" fmla="*/ 2854 h 2854"/>
                  <a:gd name="T80" fmla="*/ 546 w 1706"/>
                  <a:gd name="T81" fmla="*/ 2803 h 2854"/>
                  <a:gd name="T82" fmla="*/ 496 w 1706"/>
                  <a:gd name="T83" fmla="*/ 2680 h 2854"/>
                  <a:gd name="T84" fmla="*/ 365 w 1706"/>
                  <a:gd name="T85" fmla="*/ 2118 h 2854"/>
                  <a:gd name="T86" fmla="*/ 265 w 1706"/>
                  <a:gd name="T87" fmla="*/ 2067 h 2854"/>
                  <a:gd name="T88" fmla="*/ 227 w 1706"/>
                  <a:gd name="T89" fmla="*/ 2029 h 2854"/>
                  <a:gd name="T90" fmla="*/ 463 w 1706"/>
                  <a:gd name="T91" fmla="*/ 939 h 2854"/>
                  <a:gd name="T92" fmla="*/ 385 w 1706"/>
                  <a:gd name="T93" fmla="*/ 962 h 2854"/>
                  <a:gd name="T94" fmla="*/ 318 w 1706"/>
                  <a:gd name="T95" fmla="*/ 1253 h 2854"/>
                  <a:gd name="T96" fmla="*/ 275 w 1706"/>
                  <a:gd name="T97" fmla="*/ 1393 h 2854"/>
                  <a:gd name="T98" fmla="*/ 183 w 1706"/>
                  <a:gd name="T99" fmla="*/ 1448 h 2854"/>
                  <a:gd name="T100" fmla="*/ 76 w 1706"/>
                  <a:gd name="T101" fmla="*/ 1429 h 2854"/>
                  <a:gd name="T102" fmla="*/ 5 w 1706"/>
                  <a:gd name="T103" fmla="*/ 1336 h 2854"/>
                  <a:gd name="T104" fmla="*/ 27 w 1706"/>
                  <a:gd name="T105" fmla="*/ 1079 h 2854"/>
                  <a:gd name="T106" fmla="*/ 120 w 1706"/>
                  <a:gd name="T107" fmla="*/ 744 h 2854"/>
                  <a:gd name="T108" fmla="*/ 251 w 1706"/>
                  <a:gd name="T109" fmla="*/ 479 h 2854"/>
                  <a:gd name="T110" fmla="*/ 401 w 1706"/>
                  <a:gd name="T111" fmla="*/ 278 h 2854"/>
                  <a:gd name="T112" fmla="*/ 552 w 1706"/>
                  <a:gd name="T113" fmla="*/ 136 h 2854"/>
                  <a:gd name="T114" fmla="*/ 682 w 1706"/>
                  <a:gd name="T115" fmla="*/ 46 h 2854"/>
                  <a:gd name="T116" fmla="*/ 773 w 1706"/>
                  <a:gd name="T117" fmla="*/ 1 h 2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06" h="2854">
                    <a:moveTo>
                      <a:pt x="1281" y="605"/>
                    </a:moveTo>
                    <a:lnTo>
                      <a:pt x="1281" y="751"/>
                    </a:lnTo>
                    <a:lnTo>
                      <a:pt x="1316" y="753"/>
                    </a:lnTo>
                    <a:lnTo>
                      <a:pt x="1345" y="753"/>
                    </a:lnTo>
                    <a:lnTo>
                      <a:pt x="1370" y="753"/>
                    </a:lnTo>
                    <a:lnTo>
                      <a:pt x="1388" y="751"/>
                    </a:lnTo>
                    <a:lnTo>
                      <a:pt x="1374" y="726"/>
                    </a:lnTo>
                    <a:lnTo>
                      <a:pt x="1357" y="698"/>
                    </a:lnTo>
                    <a:lnTo>
                      <a:pt x="1335" y="669"/>
                    </a:lnTo>
                    <a:lnTo>
                      <a:pt x="1309" y="637"/>
                    </a:lnTo>
                    <a:lnTo>
                      <a:pt x="1281" y="605"/>
                    </a:lnTo>
                    <a:close/>
                    <a:moveTo>
                      <a:pt x="775" y="445"/>
                    </a:moveTo>
                    <a:lnTo>
                      <a:pt x="761" y="447"/>
                    </a:lnTo>
                    <a:lnTo>
                      <a:pt x="748" y="453"/>
                    </a:lnTo>
                    <a:lnTo>
                      <a:pt x="739" y="464"/>
                    </a:lnTo>
                    <a:lnTo>
                      <a:pt x="732" y="476"/>
                    </a:lnTo>
                    <a:lnTo>
                      <a:pt x="730" y="490"/>
                    </a:lnTo>
                    <a:lnTo>
                      <a:pt x="730" y="510"/>
                    </a:lnTo>
                    <a:lnTo>
                      <a:pt x="616" y="510"/>
                    </a:lnTo>
                    <a:lnTo>
                      <a:pt x="602" y="513"/>
                    </a:lnTo>
                    <a:lnTo>
                      <a:pt x="589" y="518"/>
                    </a:lnTo>
                    <a:lnTo>
                      <a:pt x="579" y="529"/>
                    </a:lnTo>
                    <a:lnTo>
                      <a:pt x="573" y="541"/>
                    </a:lnTo>
                    <a:lnTo>
                      <a:pt x="570" y="556"/>
                    </a:lnTo>
                    <a:lnTo>
                      <a:pt x="570" y="1320"/>
                    </a:lnTo>
                    <a:lnTo>
                      <a:pt x="573" y="1334"/>
                    </a:lnTo>
                    <a:lnTo>
                      <a:pt x="579" y="1347"/>
                    </a:lnTo>
                    <a:lnTo>
                      <a:pt x="589" y="1357"/>
                    </a:lnTo>
                    <a:lnTo>
                      <a:pt x="602" y="1364"/>
                    </a:lnTo>
                    <a:lnTo>
                      <a:pt x="616" y="1366"/>
                    </a:lnTo>
                    <a:lnTo>
                      <a:pt x="1129" y="1366"/>
                    </a:lnTo>
                    <a:lnTo>
                      <a:pt x="1144" y="1364"/>
                    </a:lnTo>
                    <a:lnTo>
                      <a:pt x="1155" y="1357"/>
                    </a:lnTo>
                    <a:lnTo>
                      <a:pt x="1166" y="1347"/>
                    </a:lnTo>
                    <a:lnTo>
                      <a:pt x="1172" y="1334"/>
                    </a:lnTo>
                    <a:lnTo>
                      <a:pt x="1174" y="1320"/>
                    </a:lnTo>
                    <a:lnTo>
                      <a:pt x="1174" y="1058"/>
                    </a:lnTo>
                    <a:lnTo>
                      <a:pt x="1136" y="1052"/>
                    </a:lnTo>
                    <a:lnTo>
                      <a:pt x="1095" y="1044"/>
                    </a:lnTo>
                    <a:lnTo>
                      <a:pt x="1051" y="1033"/>
                    </a:lnTo>
                    <a:lnTo>
                      <a:pt x="1004" y="1022"/>
                    </a:lnTo>
                    <a:lnTo>
                      <a:pt x="975" y="1011"/>
                    </a:lnTo>
                    <a:lnTo>
                      <a:pt x="950" y="995"/>
                    </a:lnTo>
                    <a:lnTo>
                      <a:pt x="927" y="974"/>
                    </a:lnTo>
                    <a:lnTo>
                      <a:pt x="910" y="949"/>
                    </a:lnTo>
                    <a:lnTo>
                      <a:pt x="898" y="922"/>
                    </a:lnTo>
                    <a:lnTo>
                      <a:pt x="891" y="893"/>
                    </a:lnTo>
                    <a:lnTo>
                      <a:pt x="890" y="863"/>
                    </a:lnTo>
                    <a:lnTo>
                      <a:pt x="895" y="831"/>
                    </a:lnTo>
                    <a:lnTo>
                      <a:pt x="905" y="802"/>
                    </a:lnTo>
                    <a:lnTo>
                      <a:pt x="922" y="776"/>
                    </a:lnTo>
                    <a:lnTo>
                      <a:pt x="943" y="754"/>
                    </a:lnTo>
                    <a:lnTo>
                      <a:pt x="967" y="737"/>
                    </a:lnTo>
                    <a:lnTo>
                      <a:pt x="994" y="724"/>
                    </a:lnTo>
                    <a:lnTo>
                      <a:pt x="1023" y="717"/>
                    </a:lnTo>
                    <a:lnTo>
                      <a:pt x="1053" y="716"/>
                    </a:lnTo>
                    <a:lnTo>
                      <a:pt x="1085" y="722"/>
                    </a:lnTo>
                    <a:lnTo>
                      <a:pt x="1118" y="730"/>
                    </a:lnTo>
                    <a:lnTo>
                      <a:pt x="1147" y="737"/>
                    </a:lnTo>
                    <a:lnTo>
                      <a:pt x="1174" y="743"/>
                    </a:lnTo>
                    <a:lnTo>
                      <a:pt x="1174" y="556"/>
                    </a:lnTo>
                    <a:lnTo>
                      <a:pt x="1172" y="541"/>
                    </a:lnTo>
                    <a:lnTo>
                      <a:pt x="1166" y="529"/>
                    </a:lnTo>
                    <a:lnTo>
                      <a:pt x="1155" y="518"/>
                    </a:lnTo>
                    <a:lnTo>
                      <a:pt x="1144" y="513"/>
                    </a:lnTo>
                    <a:lnTo>
                      <a:pt x="1129" y="510"/>
                    </a:lnTo>
                    <a:lnTo>
                      <a:pt x="1015" y="510"/>
                    </a:lnTo>
                    <a:lnTo>
                      <a:pt x="1015" y="490"/>
                    </a:lnTo>
                    <a:lnTo>
                      <a:pt x="1012" y="476"/>
                    </a:lnTo>
                    <a:lnTo>
                      <a:pt x="1007" y="464"/>
                    </a:lnTo>
                    <a:lnTo>
                      <a:pt x="996" y="453"/>
                    </a:lnTo>
                    <a:lnTo>
                      <a:pt x="984" y="447"/>
                    </a:lnTo>
                    <a:lnTo>
                      <a:pt x="970" y="445"/>
                    </a:lnTo>
                    <a:lnTo>
                      <a:pt x="775" y="445"/>
                    </a:lnTo>
                    <a:close/>
                    <a:moveTo>
                      <a:pt x="969" y="0"/>
                    </a:moveTo>
                    <a:lnTo>
                      <a:pt x="970" y="0"/>
                    </a:lnTo>
                    <a:lnTo>
                      <a:pt x="1011" y="13"/>
                    </a:lnTo>
                    <a:lnTo>
                      <a:pt x="1053" y="29"/>
                    </a:lnTo>
                    <a:lnTo>
                      <a:pt x="1097" y="49"/>
                    </a:lnTo>
                    <a:lnTo>
                      <a:pt x="1142" y="75"/>
                    </a:lnTo>
                    <a:lnTo>
                      <a:pt x="1187" y="103"/>
                    </a:lnTo>
                    <a:lnTo>
                      <a:pt x="1231" y="133"/>
                    </a:lnTo>
                    <a:lnTo>
                      <a:pt x="1277" y="168"/>
                    </a:lnTo>
                    <a:lnTo>
                      <a:pt x="1321" y="204"/>
                    </a:lnTo>
                    <a:lnTo>
                      <a:pt x="1365" y="243"/>
                    </a:lnTo>
                    <a:lnTo>
                      <a:pt x="1407" y="284"/>
                    </a:lnTo>
                    <a:lnTo>
                      <a:pt x="1448" y="327"/>
                    </a:lnTo>
                    <a:lnTo>
                      <a:pt x="1487" y="370"/>
                    </a:lnTo>
                    <a:lnTo>
                      <a:pt x="1524" y="415"/>
                    </a:lnTo>
                    <a:lnTo>
                      <a:pt x="1559" y="460"/>
                    </a:lnTo>
                    <a:lnTo>
                      <a:pt x="1591" y="506"/>
                    </a:lnTo>
                    <a:lnTo>
                      <a:pt x="1619" y="551"/>
                    </a:lnTo>
                    <a:lnTo>
                      <a:pt x="1644" y="597"/>
                    </a:lnTo>
                    <a:lnTo>
                      <a:pt x="1665" y="641"/>
                    </a:lnTo>
                    <a:lnTo>
                      <a:pt x="1683" y="684"/>
                    </a:lnTo>
                    <a:lnTo>
                      <a:pt x="1695" y="726"/>
                    </a:lnTo>
                    <a:lnTo>
                      <a:pt x="1704" y="767"/>
                    </a:lnTo>
                    <a:lnTo>
                      <a:pt x="1706" y="806"/>
                    </a:lnTo>
                    <a:lnTo>
                      <a:pt x="1704" y="842"/>
                    </a:lnTo>
                    <a:lnTo>
                      <a:pt x="1695" y="876"/>
                    </a:lnTo>
                    <a:lnTo>
                      <a:pt x="1680" y="909"/>
                    </a:lnTo>
                    <a:lnTo>
                      <a:pt x="1663" y="940"/>
                    </a:lnTo>
                    <a:lnTo>
                      <a:pt x="1641" y="965"/>
                    </a:lnTo>
                    <a:lnTo>
                      <a:pt x="1617" y="988"/>
                    </a:lnTo>
                    <a:lnTo>
                      <a:pt x="1591" y="1006"/>
                    </a:lnTo>
                    <a:lnTo>
                      <a:pt x="1562" y="1023"/>
                    </a:lnTo>
                    <a:lnTo>
                      <a:pt x="1533" y="1036"/>
                    </a:lnTo>
                    <a:lnTo>
                      <a:pt x="1501" y="1046"/>
                    </a:lnTo>
                    <a:lnTo>
                      <a:pt x="1469" y="1053"/>
                    </a:lnTo>
                    <a:lnTo>
                      <a:pt x="1436" y="1059"/>
                    </a:lnTo>
                    <a:lnTo>
                      <a:pt x="1403" y="1062"/>
                    </a:lnTo>
                    <a:lnTo>
                      <a:pt x="1371" y="1065"/>
                    </a:lnTo>
                    <a:lnTo>
                      <a:pt x="1338" y="1065"/>
                    </a:lnTo>
                    <a:lnTo>
                      <a:pt x="1335" y="1065"/>
                    </a:lnTo>
                    <a:lnTo>
                      <a:pt x="1328" y="1066"/>
                    </a:lnTo>
                    <a:lnTo>
                      <a:pt x="1320" y="1066"/>
                    </a:lnTo>
                    <a:lnTo>
                      <a:pt x="1314" y="1066"/>
                    </a:lnTo>
                    <a:lnTo>
                      <a:pt x="1310" y="1066"/>
                    </a:lnTo>
                    <a:lnTo>
                      <a:pt x="1487" y="2017"/>
                    </a:lnTo>
                    <a:lnTo>
                      <a:pt x="1487" y="2020"/>
                    </a:lnTo>
                    <a:lnTo>
                      <a:pt x="1485" y="2023"/>
                    </a:lnTo>
                    <a:lnTo>
                      <a:pt x="1480" y="2030"/>
                    </a:lnTo>
                    <a:lnTo>
                      <a:pt x="1473" y="2039"/>
                    </a:lnTo>
                    <a:lnTo>
                      <a:pt x="1463" y="2049"/>
                    </a:lnTo>
                    <a:lnTo>
                      <a:pt x="1450" y="2062"/>
                    </a:lnTo>
                    <a:lnTo>
                      <a:pt x="1432" y="2073"/>
                    </a:lnTo>
                    <a:lnTo>
                      <a:pt x="1409" y="2087"/>
                    </a:lnTo>
                    <a:lnTo>
                      <a:pt x="1382" y="2101"/>
                    </a:lnTo>
                    <a:lnTo>
                      <a:pt x="1349" y="2114"/>
                    </a:lnTo>
                    <a:lnTo>
                      <a:pt x="1309" y="2128"/>
                    </a:lnTo>
                    <a:lnTo>
                      <a:pt x="1264" y="2140"/>
                    </a:lnTo>
                    <a:lnTo>
                      <a:pt x="1210" y="2151"/>
                    </a:lnTo>
                    <a:lnTo>
                      <a:pt x="1210" y="2680"/>
                    </a:lnTo>
                    <a:lnTo>
                      <a:pt x="1207" y="2715"/>
                    </a:lnTo>
                    <a:lnTo>
                      <a:pt x="1196" y="2748"/>
                    </a:lnTo>
                    <a:lnTo>
                      <a:pt x="1181" y="2777"/>
                    </a:lnTo>
                    <a:lnTo>
                      <a:pt x="1160" y="2803"/>
                    </a:lnTo>
                    <a:lnTo>
                      <a:pt x="1135" y="2824"/>
                    </a:lnTo>
                    <a:lnTo>
                      <a:pt x="1104" y="2840"/>
                    </a:lnTo>
                    <a:lnTo>
                      <a:pt x="1073" y="2851"/>
                    </a:lnTo>
                    <a:lnTo>
                      <a:pt x="1038" y="2854"/>
                    </a:lnTo>
                    <a:lnTo>
                      <a:pt x="1003" y="2851"/>
                    </a:lnTo>
                    <a:lnTo>
                      <a:pt x="970" y="2840"/>
                    </a:lnTo>
                    <a:lnTo>
                      <a:pt x="941" y="2824"/>
                    </a:lnTo>
                    <a:lnTo>
                      <a:pt x="916" y="2803"/>
                    </a:lnTo>
                    <a:lnTo>
                      <a:pt x="895" y="2777"/>
                    </a:lnTo>
                    <a:lnTo>
                      <a:pt x="879" y="2748"/>
                    </a:lnTo>
                    <a:lnTo>
                      <a:pt x="868" y="2715"/>
                    </a:lnTo>
                    <a:lnTo>
                      <a:pt x="865" y="2680"/>
                    </a:lnTo>
                    <a:lnTo>
                      <a:pt x="865" y="2179"/>
                    </a:lnTo>
                    <a:lnTo>
                      <a:pt x="840" y="2179"/>
                    </a:lnTo>
                    <a:lnTo>
                      <a:pt x="840" y="2680"/>
                    </a:lnTo>
                    <a:lnTo>
                      <a:pt x="837" y="2715"/>
                    </a:lnTo>
                    <a:lnTo>
                      <a:pt x="827" y="2748"/>
                    </a:lnTo>
                    <a:lnTo>
                      <a:pt x="811" y="2777"/>
                    </a:lnTo>
                    <a:lnTo>
                      <a:pt x="790" y="2803"/>
                    </a:lnTo>
                    <a:lnTo>
                      <a:pt x="765" y="2824"/>
                    </a:lnTo>
                    <a:lnTo>
                      <a:pt x="735" y="2840"/>
                    </a:lnTo>
                    <a:lnTo>
                      <a:pt x="703" y="2851"/>
                    </a:lnTo>
                    <a:lnTo>
                      <a:pt x="668" y="2854"/>
                    </a:lnTo>
                    <a:lnTo>
                      <a:pt x="633" y="2851"/>
                    </a:lnTo>
                    <a:lnTo>
                      <a:pt x="602" y="2840"/>
                    </a:lnTo>
                    <a:lnTo>
                      <a:pt x="571" y="2824"/>
                    </a:lnTo>
                    <a:lnTo>
                      <a:pt x="546" y="2803"/>
                    </a:lnTo>
                    <a:lnTo>
                      <a:pt x="525" y="2777"/>
                    </a:lnTo>
                    <a:lnTo>
                      <a:pt x="510" y="2748"/>
                    </a:lnTo>
                    <a:lnTo>
                      <a:pt x="499" y="2715"/>
                    </a:lnTo>
                    <a:lnTo>
                      <a:pt x="496" y="2680"/>
                    </a:lnTo>
                    <a:lnTo>
                      <a:pt x="496" y="2151"/>
                    </a:lnTo>
                    <a:lnTo>
                      <a:pt x="446" y="2141"/>
                    </a:lnTo>
                    <a:lnTo>
                      <a:pt x="403" y="2130"/>
                    </a:lnTo>
                    <a:lnTo>
                      <a:pt x="365" y="2118"/>
                    </a:lnTo>
                    <a:lnTo>
                      <a:pt x="333" y="2105"/>
                    </a:lnTo>
                    <a:lnTo>
                      <a:pt x="306" y="2092"/>
                    </a:lnTo>
                    <a:lnTo>
                      <a:pt x="284" y="2080"/>
                    </a:lnTo>
                    <a:lnTo>
                      <a:pt x="265" y="2067"/>
                    </a:lnTo>
                    <a:lnTo>
                      <a:pt x="251" y="2056"/>
                    </a:lnTo>
                    <a:lnTo>
                      <a:pt x="241" y="2045"/>
                    </a:lnTo>
                    <a:lnTo>
                      <a:pt x="233" y="2036"/>
                    </a:lnTo>
                    <a:lnTo>
                      <a:pt x="227" y="2029"/>
                    </a:lnTo>
                    <a:lnTo>
                      <a:pt x="223" y="2023"/>
                    </a:lnTo>
                    <a:lnTo>
                      <a:pt x="222" y="2020"/>
                    </a:lnTo>
                    <a:lnTo>
                      <a:pt x="221" y="2017"/>
                    </a:lnTo>
                    <a:lnTo>
                      <a:pt x="463" y="939"/>
                    </a:lnTo>
                    <a:lnTo>
                      <a:pt x="463" y="738"/>
                    </a:lnTo>
                    <a:lnTo>
                      <a:pt x="435" y="811"/>
                    </a:lnTo>
                    <a:lnTo>
                      <a:pt x="408" y="886"/>
                    </a:lnTo>
                    <a:lnTo>
                      <a:pt x="385" y="962"/>
                    </a:lnTo>
                    <a:lnTo>
                      <a:pt x="364" y="1038"/>
                    </a:lnTo>
                    <a:lnTo>
                      <a:pt x="347" y="1113"/>
                    </a:lnTo>
                    <a:lnTo>
                      <a:pt x="330" y="1184"/>
                    </a:lnTo>
                    <a:lnTo>
                      <a:pt x="318" y="1253"/>
                    </a:lnTo>
                    <a:lnTo>
                      <a:pt x="308" y="1316"/>
                    </a:lnTo>
                    <a:lnTo>
                      <a:pt x="301" y="1345"/>
                    </a:lnTo>
                    <a:lnTo>
                      <a:pt x="290" y="1371"/>
                    </a:lnTo>
                    <a:lnTo>
                      <a:pt x="275" y="1393"/>
                    </a:lnTo>
                    <a:lnTo>
                      <a:pt x="256" y="1413"/>
                    </a:lnTo>
                    <a:lnTo>
                      <a:pt x="234" y="1429"/>
                    </a:lnTo>
                    <a:lnTo>
                      <a:pt x="209" y="1441"/>
                    </a:lnTo>
                    <a:lnTo>
                      <a:pt x="183" y="1448"/>
                    </a:lnTo>
                    <a:lnTo>
                      <a:pt x="155" y="1450"/>
                    </a:lnTo>
                    <a:lnTo>
                      <a:pt x="134" y="1449"/>
                    </a:lnTo>
                    <a:lnTo>
                      <a:pt x="102" y="1442"/>
                    </a:lnTo>
                    <a:lnTo>
                      <a:pt x="76" y="1429"/>
                    </a:lnTo>
                    <a:lnTo>
                      <a:pt x="51" y="1410"/>
                    </a:lnTo>
                    <a:lnTo>
                      <a:pt x="31" y="1389"/>
                    </a:lnTo>
                    <a:lnTo>
                      <a:pt x="15" y="1364"/>
                    </a:lnTo>
                    <a:lnTo>
                      <a:pt x="5" y="1336"/>
                    </a:lnTo>
                    <a:lnTo>
                      <a:pt x="0" y="1305"/>
                    </a:lnTo>
                    <a:lnTo>
                      <a:pt x="1" y="1274"/>
                    </a:lnTo>
                    <a:lnTo>
                      <a:pt x="12" y="1173"/>
                    </a:lnTo>
                    <a:lnTo>
                      <a:pt x="27" y="1079"/>
                    </a:lnTo>
                    <a:lnTo>
                      <a:pt x="45" y="988"/>
                    </a:lnTo>
                    <a:lnTo>
                      <a:pt x="67" y="902"/>
                    </a:lnTo>
                    <a:lnTo>
                      <a:pt x="92" y="821"/>
                    </a:lnTo>
                    <a:lnTo>
                      <a:pt x="120" y="744"/>
                    </a:lnTo>
                    <a:lnTo>
                      <a:pt x="150" y="671"/>
                    </a:lnTo>
                    <a:lnTo>
                      <a:pt x="182" y="604"/>
                    </a:lnTo>
                    <a:lnTo>
                      <a:pt x="215" y="539"/>
                    </a:lnTo>
                    <a:lnTo>
                      <a:pt x="251" y="479"/>
                    </a:lnTo>
                    <a:lnTo>
                      <a:pt x="287" y="423"/>
                    </a:lnTo>
                    <a:lnTo>
                      <a:pt x="325" y="371"/>
                    </a:lnTo>
                    <a:lnTo>
                      <a:pt x="363" y="323"/>
                    </a:lnTo>
                    <a:lnTo>
                      <a:pt x="401" y="278"/>
                    </a:lnTo>
                    <a:lnTo>
                      <a:pt x="440" y="237"/>
                    </a:lnTo>
                    <a:lnTo>
                      <a:pt x="477" y="200"/>
                    </a:lnTo>
                    <a:lnTo>
                      <a:pt x="514" y="166"/>
                    </a:lnTo>
                    <a:lnTo>
                      <a:pt x="552" y="136"/>
                    </a:lnTo>
                    <a:lnTo>
                      <a:pt x="586" y="109"/>
                    </a:lnTo>
                    <a:lnTo>
                      <a:pt x="620" y="84"/>
                    </a:lnTo>
                    <a:lnTo>
                      <a:pt x="652" y="63"/>
                    </a:lnTo>
                    <a:lnTo>
                      <a:pt x="682" y="46"/>
                    </a:lnTo>
                    <a:lnTo>
                      <a:pt x="709" y="31"/>
                    </a:lnTo>
                    <a:lnTo>
                      <a:pt x="733" y="18"/>
                    </a:lnTo>
                    <a:lnTo>
                      <a:pt x="755" y="8"/>
                    </a:lnTo>
                    <a:lnTo>
                      <a:pt x="773" y="1"/>
                    </a:lnTo>
                    <a:lnTo>
                      <a:pt x="873" y="102"/>
                    </a:lnTo>
                    <a:lnTo>
                      <a:pt x="9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/>
              </a:p>
            </p:txBody>
          </p:sp>
          <p:sp>
            <p:nvSpPr>
              <p:cNvPr id="639" name="Freeform 15"/>
              <p:cNvSpPr>
                <a:spLocks/>
              </p:cNvSpPr>
              <p:nvPr/>
            </p:nvSpPr>
            <p:spPr bwMode="auto">
              <a:xfrm>
                <a:off x="10036175" y="2138363"/>
                <a:ext cx="195263" cy="236538"/>
              </a:xfrm>
              <a:custGeom>
                <a:avLst/>
                <a:gdLst>
                  <a:gd name="T0" fmla="*/ 349 w 736"/>
                  <a:gd name="T1" fmla="*/ 0 h 899"/>
                  <a:gd name="T2" fmla="*/ 395 w 736"/>
                  <a:gd name="T3" fmla="*/ 0 h 899"/>
                  <a:gd name="T4" fmla="*/ 444 w 736"/>
                  <a:gd name="T5" fmla="*/ 4 h 899"/>
                  <a:gd name="T6" fmla="*/ 495 w 736"/>
                  <a:gd name="T7" fmla="*/ 12 h 899"/>
                  <a:gd name="T8" fmla="*/ 549 w 736"/>
                  <a:gd name="T9" fmla="*/ 25 h 899"/>
                  <a:gd name="T10" fmla="*/ 604 w 736"/>
                  <a:gd name="T11" fmla="*/ 43 h 899"/>
                  <a:gd name="T12" fmla="*/ 661 w 736"/>
                  <a:gd name="T13" fmla="*/ 67 h 899"/>
                  <a:gd name="T14" fmla="*/ 605 w 736"/>
                  <a:gd name="T15" fmla="*/ 246 h 899"/>
                  <a:gd name="T16" fmla="*/ 637 w 736"/>
                  <a:gd name="T17" fmla="*/ 278 h 899"/>
                  <a:gd name="T18" fmla="*/ 666 w 736"/>
                  <a:gd name="T19" fmla="*/ 313 h 899"/>
                  <a:gd name="T20" fmla="*/ 691 w 736"/>
                  <a:gd name="T21" fmla="*/ 350 h 899"/>
                  <a:gd name="T22" fmla="*/ 710 w 736"/>
                  <a:gd name="T23" fmla="*/ 392 h 899"/>
                  <a:gd name="T24" fmla="*/ 725 w 736"/>
                  <a:gd name="T25" fmla="*/ 435 h 899"/>
                  <a:gd name="T26" fmla="*/ 733 w 736"/>
                  <a:gd name="T27" fmla="*/ 481 h 899"/>
                  <a:gd name="T28" fmla="*/ 736 w 736"/>
                  <a:gd name="T29" fmla="*/ 529 h 899"/>
                  <a:gd name="T30" fmla="*/ 733 w 736"/>
                  <a:gd name="T31" fmla="*/ 579 h 899"/>
                  <a:gd name="T32" fmla="*/ 723 w 736"/>
                  <a:gd name="T33" fmla="*/ 628 h 899"/>
                  <a:gd name="T34" fmla="*/ 707 w 736"/>
                  <a:gd name="T35" fmla="*/ 674 h 899"/>
                  <a:gd name="T36" fmla="*/ 686 w 736"/>
                  <a:gd name="T37" fmla="*/ 716 h 899"/>
                  <a:gd name="T38" fmla="*/ 659 w 736"/>
                  <a:gd name="T39" fmla="*/ 755 h 899"/>
                  <a:gd name="T40" fmla="*/ 628 w 736"/>
                  <a:gd name="T41" fmla="*/ 790 h 899"/>
                  <a:gd name="T42" fmla="*/ 593 w 736"/>
                  <a:gd name="T43" fmla="*/ 822 h 899"/>
                  <a:gd name="T44" fmla="*/ 554 w 736"/>
                  <a:gd name="T45" fmla="*/ 849 h 899"/>
                  <a:gd name="T46" fmla="*/ 512 w 736"/>
                  <a:gd name="T47" fmla="*/ 870 h 899"/>
                  <a:gd name="T48" fmla="*/ 466 w 736"/>
                  <a:gd name="T49" fmla="*/ 885 h 899"/>
                  <a:gd name="T50" fmla="*/ 419 w 736"/>
                  <a:gd name="T51" fmla="*/ 895 h 899"/>
                  <a:gd name="T52" fmla="*/ 369 w 736"/>
                  <a:gd name="T53" fmla="*/ 899 h 899"/>
                  <a:gd name="T54" fmla="*/ 319 w 736"/>
                  <a:gd name="T55" fmla="*/ 895 h 899"/>
                  <a:gd name="T56" fmla="*/ 271 w 736"/>
                  <a:gd name="T57" fmla="*/ 885 h 899"/>
                  <a:gd name="T58" fmla="*/ 225 w 736"/>
                  <a:gd name="T59" fmla="*/ 870 h 899"/>
                  <a:gd name="T60" fmla="*/ 182 w 736"/>
                  <a:gd name="T61" fmla="*/ 849 h 899"/>
                  <a:gd name="T62" fmla="*/ 143 w 736"/>
                  <a:gd name="T63" fmla="*/ 822 h 899"/>
                  <a:gd name="T64" fmla="*/ 108 w 736"/>
                  <a:gd name="T65" fmla="*/ 790 h 899"/>
                  <a:gd name="T66" fmla="*/ 76 w 736"/>
                  <a:gd name="T67" fmla="*/ 755 h 899"/>
                  <a:gd name="T68" fmla="*/ 51 w 736"/>
                  <a:gd name="T69" fmla="*/ 716 h 899"/>
                  <a:gd name="T70" fmla="*/ 29 w 736"/>
                  <a:gd name="T71" fmla="*/ 674 h 899"/>
                  <a:gd name="T72" fmla="*/ 14 w 736"/>
                  <a:gd name="T73" fmla="*/ 628 h 899"/>
                  <a:gd name="T74" fmla="*/ 3 w 736"/>
                  <a:gd name="T75" fmla="*/ 579 h 899"/>
                  <a:gd name="T76" fmla="*/ 0 w 736"/>
                  <a:gd name="T77" fmla="*/ 529 h 899"/>
                  <a:gd name="T78" fmla="*/ 3 w 736"/>
                  <a:gd name="T79" fmla="*/ 481 h 899"/>
                  <a:gd name="T80" fmla="*/ 12 w 736"/>
                  <a:gd name="T81" fmla="*/ 435 h 899"/>
                  <a:gd name="T82" fmla="*/ 26 w 736"/>
                  <a:gd name="T83" fmla="*/ 392 h 899"/>
                  <a:gd name="T84" fmla="*/ 46 w 736"/>
                  <a:gd name="T85" fmla="*/ 350 h 899"/>
                  <a:gd name="T86" fmla="*/ 71 w 736"/>
                  <a:gd name="T87" fmla="*/ 313 h 899"/>
                  <a:gd name="T88" fmla="*/ 99 w 736"/>
                  <a:gd name="T89" fmla="*/ 278 h 899"/>
                  <a:gd name="T90" fmla="*/ 131 w 736"/>
                  <a:gd name="T91" fmla="*/ 246 h 899"/>
                  <a:gd name="T92" fmla="*/ 75 w 736"/>
                  <a:gd name="T93" fmla="*/ 67 h 899"/>
                  <a:gd name="T94" fmla="*/ 79 w 736"/>
                  <a:gd name="T95" fmla="*/ 65 h 899"/>
                  <a:gd name="T96" fmla="*/ 86 w 736"/>
                  <a:gd name="T97" fmla="*/ 61 h 899"/>
                  <a:gd name="T98" fmla="*/ 99 w 736"/>
                  <a:gd name="T99" fmla="*/ 55 h 899"/>
                  <a:gd name="T100" fmla="*/ 116 w 736"/>
                  <a:gd name="T101" fmla="*/ 48 h 899"/>
                  <a:gd name="T102" fmla="*/ 138 w 736"/>
                  <a:gd name="T103" fmla="*/ 39 h 899"/>
                  <a:gd name="T104" fmla="*/ 164 w 736"/>
                  <a:gd name="T105" fmla="*/ 30 h 899"/>
                  <a:gd name="T106" fmla="*/ 194 w 736"/>
                  <a:gd name="T107" fmla="*/ 21 h 899"/>
                  <a:gd name="T108" fmla="*/ 228 w 736"/>
                  <a:gd name="T109" fmla="*/ 13 h 899"/>
                  <a:gd name="T110" fmla="*/ 265 w 736"/>
                  <a:gd name="T111" fmla="*/ 7 h 899"/>
                  <a:gd name="T112" fmla="*/ 306 w 736"/>
                  <a:gd name="T113" fmla="*/ 2 h 899"/>
                  <a:gd name="T114" fmla="*/ 349 w 736"/>
                  <a:gd name="T115" fmla="*/ 0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6" h="899">
                    <a:moveTo>
                      <a:pt x="349" y="0"/>
                    </a:moveTo>
                    <a:lnTo>
                      <a:pt x="395" y="0"/>
                    </a:lnTo>
                    <a:lnTo>
                      <a:pt x="444" y="4"/>
                    </a:lnTo>
                    <a:lnTo>
                      <a:pt x="495" y="12"/>
                    </a:lnTo>
                    <a:lnTo>
                      <a:pt x="549" y="25"/>
                    </a:lnTo>
                    <a:lnTo>
                      <a:pt x="604" y="43"/>
                    </a:lnTo>
                    <a:lnTo>
                      <a:pt x="661" y="67"/>
                    </a:lnTo>
                    <a:lnTo>
                      <a:pt x="605" y="246"/>
                    </a:lnTo>
                    <a:lnTo>
                      <a:pt x="637" y="278"/>
                    </a:lnTo>
                    <a:lnTo>
                      <a:pt x="666" y="313"/>
                    </a:lnTo>
                    <a:lnTo>
                      <a:pt x="691" y="350"/>
                    </a:lnTo>
                    <a:lnTo>
                      <a:pt x="710" y="392"/>
                    </a:lnTo>
                    <a:lnTo>
                      <a:pt x="725" y="435"/>
                    </a:lnTo>
                    <a:lnTo>
                      <a:pt x="733" y="481"/>
                    </a:lnTo>
                    <a:lnTo>
                      <a:pt x="736" y="529"/>
                    </a:lnTo>
                    <a:lnTo>
                      <a:pt x="733" y="579"/>
                    </a:lnTo>
                    <a:lnTo>
                      <a:pt x="723" y="628"/>
                    </a:lnTo>
                    <a:lnTo>
                      <a:pt x="707" y="674"/>
                    </a:lnTo>
                    <a:lnTo>
                      <a:pt x="686" y="716"/>
                    </a:lnTo>
                    <a:lnTo>
                      <a:pt x="659" y="755"/>
                    </a:lnTo>
                    <a:lnTo>
                      <a:pt x="628" y="790"/>
                    </a:lnTo>
                    <a:lnTo>
                      <a:pt x="593" y="822"/>
                    </a:lnTo>
                    <a:lnTo>
                      <a:pt x="554" y="849"/>
                    </a:lnTo>
                    <a:lnTo>
                      <a:pt x="512" y="870"/>
                    </a:lnTo>
                    <a:lnTo>
                      <a:pt x="466" y="885"/>
                    </a:lnTo>
                    <a:lnTo>
                      <a:pt x="419" y="895"/>
                    </a:lnTo>
                    <a:lnTo>
                      <a:pt x="369" y="899"/>
                    </a:lnTo>
                    <a:lnTo>
                      <a:pt x="319" y="895"/>
                    </a:lnTo>
                    <a:lnTo>
                      <a:pt x="271" y="885"/>
                    </a:lnTo>
                    <a:lnTo>
                      <a:pt x="225" y="870"/>
                    </a:lnTo>
                    <a:lnTo>
                      <a:pt x="182" y="849"/>
                    </a:lnTo>
                    <a:lnTo>
                      <a:pt x="143" y="822"/>
                    </a:lnTo>
                    <a:lnTo>
                      <a:pt x="108" y="790"/>
                    </a:lnTo>
                    <a:lnTo>
                      <a:pt x="76" y="755"/>
                    </a:lnTo>
                    <a:lnTo>
                      <a:pt x="51" y="716"/>
                    </a:lnTo>
                    <a:lnTo>
                      <a:pt x="29" y="674"/>
                    </a:lnTo>
                    <a:lnTo>
                      <a:pt x="14" y="628"/>
                    </a:lnTo>
                    <a:lnTo>
                      <a:pt x="3" y="579"/>
                    </a:lnTo>
                    <a:lnTo>
                      <a:pt x="0" y="529"/>
                    </a:lnTo>
                    <a:lnTo>
                      <a:pt x="3" y="481"/>
                    </a:lnTo>
                    <a:lnTo>
                      <a:pt x="12" y="435"/>
                    </a:lnTo>
                    <a:lnTo>
                      <a:pt x="26" y="392"/>
                    </a:lnTo>
                    <a:lnTo>
                      <a:pt x="46" y="350"/>
                    </a:lnTo>
                    <a:lnTo>
                      <a:pt x="71" y="313"/>
                    </a:lnTo>
                    <a:lnTo>
                      <a:pt x="99" y="278"/>
                    </a:lnTo>
                    <a:lnTo>
                      <a:pt x="131" y="246"/>
                    </a:lnTo>
                    <a:lnTo>
                      <a:pt x="75" y="67"/>
                    </a:lnTo>
                    <a:lnTo>
                      <a:pt x="79" y="65"/>
                    </a:lnTo>
                    <a:lnTo>
                      <a:pt x="86" y="61"/>
                    </a:lnTo>
                    <a:lnTo>
                      <a:pt x="99" y="55"/>
                    </a:lnTo>
                    <a:lnTo>
                      <a:pt x="116" y="48"/>
                    </a:lnTo>
                    <a:lnTo>
                      <a:pt x="138" y="39"/>
                    </a:lnTo>
                    <a:lnTo>
                      <a:pt x="164" y="30"/>
                    </a:lnTo>
                    <a:lnTo>
                      <a:pt x="194" y="21"/>
                    </a:lnTo>
                    <a:lnTo>
                      <a:pt x="228" y="13"/>
                    </a:lnTo>
                    <a:lnTo>
                      <a:pt x="265" y="7"/>
                    </a:lnTo>
                    <a:lnTo>
                      <a:pt x="306" y="2"/>
                    </a:lnTo>
                    <a:lnTo>
                      <a:pt x="3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/>
              </a:p>
            </p:txBody>
          </p:sp>
        </p:grpSp>
        <p:sp>
          <p:nvSpPr>
            <p:cNvPr id="631" name="Rectangle: Rounded Corners 3"/>
            <p:cNvSpPr/>
            <p:nvPr/>
          </p:nvSpPr>
          <p:spPr>
            <a:xfrm>
              <a:off x="5682415" y="3600252"/>
              <a:ext cx="1690853" cy="1097545"/>
            </a:xfrm>
            <a:prstGeom prst="roundRect">
              <a:avLst>
                <a:gd name="adj" fmla="val 3237"/>
              </a:avLst>
            </a:prstGeom>
            <a:solidFill>
              <a:schemeClr val="bg1">
                <a:lumMod val="65000"/>
                <a:lumOff val="35000"/>
              </a:schemeClr>
            </a:solidFill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5750409" y="3663519"/>
              <a:ext cx="1560795" cy="887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94" name="Oval 693"/>
            <p:cNvSpPr/>
            <p:nvPr/>
          </p:nvSpPr>
          <p:spPr>
            <a:xfrm>
              <a:off x="7274355" y="4609769"/>
              <a:ext cx="36850" cy="368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96" name="Freeform 211"/>
            <p:cNvSpPr/>
            <p:nvPr/>
          </p:nvSpPr>
          <p:spPr>
            <a:xfrm flipV="1">
              <a:off x="2679778" y="2609586"/>
              <a:ext cx="1976922" cy="1147360"/>
            </a:xfrm>
            <a:custGeom>
              <a:avLst/>
              <a:gdLst>
                <a:gd name="connsiteX0" fmla="*/ 0 w 2162175"/>
                <a:gd name="connsiteY0" fmla="*/ 695325 h 695325"/>
                <a:gd name="connsiteX1" fmla="*/ 504825 w 2162175"/>
                <a:gd name="connsiteY1" fmla="*/ 695325 h 695325"/>
                <a:gd name="connsiteX2" fmla="*/ 504825 w 2162175"/>
                <a:gd name="connsiteY2" fmla="*/ 0 h 695325"/>
                <a:gd name="connsiteX3" fmla="*/ 2162175 w 2162175"/>
                <a:gd name="connsiteY3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695325">
                  <a:moveTo>
                    <a:pt x="0" y="695325"/>
                  </a:moveTo>
                  <a:lnTo>
                    <a:pt x="504825" y="695325"/>
                  </a:lnTo>
                  <a:lnTo>
                    <a:pt x="504825" y="0"/>
                  </a:lnTo>
                  <a:lnTo>
                    <a:pt x="2162175" y="0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44" name="Isosceles Triangle 543"/>
            <p:cNvSpPr/>
            <p:nvPr/>
          </p:nvSpPr>
          <p:spPr>
            <a:xfrm>
              <a:off x="3398908" y="3660822"/>
              <a:ext cx="165469" cy="16546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45" name="Hexagon 544"/>
            <p:cNvSpPr/>
            <p:nvPr/>
          </p:nvSpPr>
          <p:spPr>
            <a:xfrm>
              <a:off x="3793778" y="3671882"/>
              <a:ext cx="165469" cy="165469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grpSp>
          <p:nvGrpSpPr>
            <p:cNvPr id="633" name="Group 632"/>
            <p:cNvGrpSpPr/>
            <p:nvPr/>
          </p:nvGrpSpPr>
          <p:grpSpPr>
            <a:xfrm>
              <a:off x="5538813" y="4530534"/>
              <a:ext cx="498138" cy="1036271"/>
              <a:chOff x="7423025" y="4336378"/>
              <a:chExt cx="599302" cy="1246723"/>
            </a:xfrm>
          </p:grpSpPr>
          <p:sp>
            <p:nvSpPr>
              <p:cNvPr id="634" name="Freeform 183"/>
              <p:cNvSpPr>
                <a:spLocks/>
              </p:cNvSpPr>
              <p:nvPr/>
            </p:nvSpPr>
            <p:spPr bwMode="auto">
              <a:xfrm>
                <a:off x="7738236" y="4608094"/>
                <a:ext cx="176896" cy="179353"/>
              </a:xfrm>
              <a:custGeom>
                <a:avLst/>
                <a:gdLst>
                  <a:gd name="T0" fmla="*/ 321 w 643"/>
                  <a:gd name="T1" fmla="*/ 0 h 650"/>
                  <a:gd name="T2" fmla="*/ 321 w 643"/>
                  <a:gd name="T3" fmla="*/ 0 h 650"/>
                  <a:gd name="T4" fmla="*/ 365 w 643"/>
                  <a:gd name="T5" fmla="*/ 3 h 650"/>
                  <a:gd name="T6" fmla="*/ 407 w 643"/>
                  <a:gd name="T7" fmla="*/ 11 h 650"/>
                  <a:gd name="T8" fmla="*/ 446 w 643"/>
                  <a:gd name="T9" fmla="*/ 25 h 650"/>
                  <a:gd name="T10" fmla="*/ 483 w 643"/>
                  <a:gd name="T11" fmla="*/ 44 h 650"/>
                  <a:gd name="T12" fmla="*/ 518 w 643"/>
                  <a:gd name="T13" fmla="*/ 67 h 650"/>
                  <a:gd name="T14" fmla="*/ 548 w 643"/>
                  <a:gd name="T15" fmla="*/ 95 h 650"/>
                  <a:gd name="T16" fmla="*/ 576 w 643"/>
                  <a:gd name="T17" fmla="*/ 126 h 650"/>
                  <a:gd name="T18" fmla="*/ 598 w 643"/>
                  <a:gd name="T19" fmla="*/ 161 h 650"/>
                  <a:gd name="T20" fmla="*/ 617 w 643"/>
                  <a:gd name="T21" fmla="*/ 198 h 650"/>
                  <a:gd name="T22" fmla="*/ 630 w 643"/>
                  <a:gd name="T23" fmla="*/ 238 h 650"/>
                  <a:gd name="T24" fmla="*/ 640 w 643"/>
                  <a:gd name="T25" fmla="*/ 281 h 650"/>
                  <a:gd name="T26" fmla="*/ 643 w 643"/>
                  <a:gd name="T27" fmla="*/ 325 h 650"/>
                  <a:gd name="T28" fmla="*/ 640 w 643"/>
                  <a:gd name="T29" fmla="*/ 369 h 650"/>
                  <a:gd name="T30" fmla="*/ 630 w 643"/>
                  <a:gd name="T31" fmla="*/ 411 h 650"/>
                  <a:gd name="T32" fmla="*/ 617 w 643"/>
                  <a:gd name="T33" fmla="*/ 452 h 650"/>
                  <a:gd name="T34" fmla="*/ 598 w 643"/>
                  <a:gd name="T35" fmla="*/ 490 h 650"/>
                  <a:gd name="T36" fmla="*/ 576 w 643"/>
                  <a:gd name="T37" fmla="*/ 524 h 650"/>
                  <a:gd name="T38" fmla="*/ 548 w 643"/>
                  <a:gd name="T39" fmla="*/ 556 h 650"/>
                  <a:gd name="T40" fmla="*/ 518 w 643"/>
                  <a:gd name="T41" fmla="*/ 582 h 650"/>
                  <a:gd name="T42" fmla="*/ 483 w 643"/>
                  <a:gd name="T43" fmla="*/ 606 h 650"/>
                  <a:gd name="T44" fmla="*/ 446 w 643"/>
                  <a:gd name="T45" fmla="*/ 625 h 650"/>
                  <a:gd name="T46" fmla="*/ 407 w 643"/>
                  <a:gd name="T47" fmla="*/ 639 h 650"/>
                  <a:gd name="T48" fmla="*/ 365 w 643"/>
                  <a:gd name="T49" fmla="*/ 647 h 650"/>
                  <a:gd name="T50" fmla="*/ 321 w 643"/>
                  <a:gd name="T51" fmla="*/ 650 h 650"/>
                  <a:gd name="T52" fmla="*/ 277 w 643"/>
                  <a:gd name="T53" fmla="*/ 647 h 650"/>
                  <a:gd name="T54" fmla="*/ 236 w 643"/>
                  <a:gd name="T55" fmla="*/ 639 h 650"/>
                  <a:gd name="T56" fmla="*/ 196 w 643"/>
                  <a:gd name="T57" fmla="*/ 625 h 650"/>
                  <a:gd name="T58" fmla="*/ 159 w 643"/>
                  <a:gd name="T59" fmla="*/ 606 h 650"/>
                  <a:gd name="T60" fmla="*/ 125 w 643"/>
                  <a:gd name="T61" fmla="*/ 582 h 650"/>
                  <a:gd name="T62" fmla="*/ 94 w 643"/>
                  <a:gd name="T63" fmla="*/ 556 h 650"/>
                  <a:gd name="T64" fmla="*/ 67 w 643"/>
                  <a:gd name="T65" fmla="*/ 524 h 650"/>
                  <a:gd name="T66" fmla="*/ 43 w 643"/>
                  <a:gd name="T67" fmla="*/ 490 h 650"/>
                  <a:gd name="T68" fmla="*/ 25 w 643"/>
                  <a:gd name="T69" fmla="*/ 452 h 650"/>
                  <a:gd name="T70" fmla="*/ 12 w 643"/>
                  <a:gd name="T71" fmla="*/ 411 h 650"/>
                  <a:gd name="T72" fmla="*/ 3 w 643"/>
                  <a:gd name="T73" fmla="*/ 369 h 650"/>
                  <a:gd name="T74" fmla="*/ 0 w 643"/>
                  <a:gd name="T75" fmla="*/ 325 h 650"/>
                  <a:gd name="T76" fmla="*/ 3 w 643"/>
                  <a:gd name="T77" fmla="*/ 281 h 650"/>
                  <a:gd name="T78" fmla="*/ 12 w 643"/>
                  <a:gd name="T79" fmla="*/ 238 h 650"/>
                  <a:gd name="T80" fmla="*/ 25 w 643"/>
                  <a:gd name="T81" fmla="*/ 198 h 650"/>
                  <a:gd name="T82" fmla="*/ 43 w 643"/>
                  <a:gd name="T83" fmla="*/ 161 h 650"/>
                  <a:gd name="T84" fmla="*/ 67 w 643"/>
                  <a:gd name="T85" fmla="*/ 126 h 650"/>
                  <a:gd name="T86" fmla="*/ 94 w 643"/>
                  <a:gd name="T87" fmla="*/ 95 h 650"/>
                  <a:gd name="T88" fmla="*/ 125 w 643"/>
                  <a:gd name="T89" fmla="*/ 67 h 650"/>
                  <a:gd name="T90" fmla="*/ 159 w 643"/>
                  <a:gd name="T91" fmla="*/ 44 h 650"/>
                  <a:gd name="T92" fmla="*/ 196 w 643"/>
                  <a:gd name="T93" fmla="*/ 25 h 650"/>
                  <a:gd name="T94" fmla="*/ 236 w 643"/>
                  <a:gd name="T95" fmla="*/ 11 h 650"/>
                  <a:gd name="T96" fmla="*/ 277 w 643"/>
                  <a:gd name="T97" fmla="*/ 3 h 650"/>
                  <a:gd name="T98" fmla="*/ 321 w 643"/>
                  <a:gd name="T99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3" h="650">
                    <a:moveTo>
                      <a:pt x="321" y="0"/>
                    </a:moveTo>
                    <a:lnTo>
                      <a:pt x="321" y="0"/>
                    </a:lnTo>
                    <a:lnTo>
                      <a:pt x="365" y="3"/>
                    </a:lnTo>
                    <a:lnTo>
                      <a:pt x="407" y="11"/>
                    </a:lnTo>
                    <a:lnTo>
                      <a:pt x="446" y="25"/>
                    </a:lnTo>
                    <a:lnTo>
                      <a:pt x="483" y="44"/>
                    </a:lnTo>
                    <a:lnTo>
                      <a:pt x="518" y="67"/>
                    </a:lnTo>
                    <a:lnTo>
                      <a:pt x="548" y="95"/>
                    </a:lnTo>
                    <a:lnTo>
                      <a:pt x="576" y="126"/>
                    </a:lnTo>
                    <a:lnTo>
                      <a:pt x="598" y="161"/>
                    </a:lnTo>
                    <a:lnTo>
                      <a:pt x="617" y="198"/>
                    </a:lnTo>
                    <a:lnTo>
                      <a:pt x="630" y="238"/>
                    </a:lnTo>
                    <a:lnTo>
                      <a:pt x="640" y="281"/>
                    </a:lnTo>
                    <a:lnTo>
                      <a:pt x="643" y="325"/>
                    </a:lnTo>
                    <a:lnTo>
                      <a:pt x="640" y="369"/>
                    </a:lnTo>
                    <a:lnTo>
                      <a:pt x="630" y="411"/>
                    </a:lnTo>
                    <a:lnTo>
                      <a:pt x="617" y="452"/>
                    </a:lnTo>
                    <a:lnTo>
                      <a:pt x="598" y="490"/>
                    </a:lnTo>
                    <a:lnTo>
                      <a:pt x="576" y="524"/>
                    </a:lnTo>
                    <a:lnTo>
                      <a:pt x="548" y="556"/>
                    </a:lnTo>
                    <a:lnTo>
                      <a:pt x="518" y="582"/>
                    </a:lnTo>
                    <a:lnTo>
                      <a:pt x="483" y="606"/>
                    </a:lnTo>
                    <a:lnTo>
                      <a:pt x="446" y="625"/>
                    </a:lnTo>
                    <a:lnTo>
                      <a:pt x="407" y="639"/>
                    </a:lnTo>
                    <a:lnTo>
                      <a:pt x="365" y="647"/>
                    </a:lnTo>
                    <a:lnTo>
                      <a:pt x="321" y="650"/>
                    </a:lnTo>
                    <a:lnTo>
                      <a:pt x="277" y="647"/>
                    </a:lnTo>
                    <a:lnTo>
                      <a:pt x="236" y="639"/>
                    </a:lnTo>
                    <a:lnTo>
                      <a:pt x="196" y="625"/>
                    </a:lnTo>
                    <a:lnTo>
                      <a:pt x="159" y="606"/>
                    </a:lnTo>
                    <a:lnTo>
                      <a:pt x="125" y="582"/>
                    </a:lnTo>
                    <a:lnTo>
                      <a:pt x="94" y="556"/>
                    </a:lnTo>
                    <a:lnTo>
                      <a:pt x="67" y="524"/>
                    </a:lnTo>
                    <a:lnTo>
                      <a:pt x="43" y="490"/>
                    </a:lnTo>
                    <a:lnTo>
                      <a:pt x="25" y="452"/>
                    </a:lnTo>
                    <a:lnTo>
                      <a:pt x="12" y="411"/>
                    </a:lnTo>
                    <a:lnTo>
                      <a:pt x="3" y="369"/>
                    </a:lnTo>
                    <a:lnTo>
                      <a:pt x="0" y="325"/>
                    </a:lnTo>
                    <a:lnTo>
                      <a:pt x="3" y="281"/>
                    </a:lnTo>
                    <a:lnTo>
                      <a:pt x="12" y="238"/>
                    </a:lnTo>
                    <a:lnTo>
                      <a:pt x="25" y="198"/>
                    </a:lnTo>
                    <a:lnTo>
                      <a:pt x="43" y="161"/>
                    </a:lnTo>
                    <a:lnTo>
                      <a:pt x="67" y="126"/>
                    </a:lnTo>
                    <a:lnTo>
                      <a:pt x="94" y="95"/>
                    </a:lnTo>
                    <a:lnTo>
                      <a:pt x="125" y="67"/>
                    </a:lnTo>
                    <a:lnTo>
                      <a:pt x="159" y="44"/>
                    </a:lnTo>
                    <a:lnTo>
                      <a:pt x="196" y="25"/>
                    </a:lnTo>
                    <a:lnTo>
                      <a:pt x="236" y="11"/>
                    </a:lnTo>
                    <a:lnTo>
                      <a:pt x="277" y="3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35" name="Freeform 52"/>
              <p:cNvSpPr/>
              <p:nvPr/>
            </p:nvSpPr>
            <p:spPr>
              <a:xfrm>
                <a:off x="7636117" y="4804581"/>
                <a:ext cx="386210" cy="778520"/>
              </a:xfrm>
              <a:custGeom>
                <a:avLst/>
                <a:gdLst>
                  <a:gd name="connsiteX0" fmla="*/ 149699 w 297713"/>
                  <a:gd name="connsiteY0" fmla="*/ 0 h 600130"/>
                  <a:gd name="connsiteX1" fmla="*/ 176785 w 297713"/>
                  <a:gd name="connsiteY1" fmla="*/ 5469 h 600130"/>
                  <a:gd name="connsiteX2" fmla="*/ 189587 w 297713"/>
                  <a:gd name="connsiteY2" fmla="*/ 6720 h 600130"/>
                  <a:gd name="connsiteX3" fmla="*/ 247949 w 297713"/>
                  <a:gd name="connsiteY3" fmla="*/ 34968 h 600130"/>
                  <a:gd name="connsiteX4" fmla="*/ 250363 w 297713"/>
                  <a:gd name="connsiteY4" fmla="*/ 40755 h 600130"/>
                  <a:gd name="connsiteX5" fmla="*/ 262084 w 297713"/>
                  <a:gd name="connsiteY5" fmla="*/ 58240 h 600130"/>
                  <a:gd name="connsiteX6" fmla="*/ 297072 w 297713"/>
                  <a:gd name="connsiteY6" fmla="*/ 232749 h 600130"/>
                  <a:gd name="connsiteX7" fmla="*/ 271544 w 297713"/>
                  <a:gd name="connsiteY7" fmla="*/ 271081 h 600130"/>
                  <a:gd name="connsiteX8" fmla="*/ 233211 w 297713"/>
                  <a:gd name="connsiteY8" fmla="*/ 245552 h 600130"/>
                  <a:gd name="connsiteX9" fmla="*/ 226071 w 297713"/>
                  <a:gd name="connsiteY9" fmla="*/ 209938 h 600130"/>
                  <a:gd name="connsiteX10" fmla="*/ 226071 w 297713"/>
                  <a:gd name="connsiteY10" fmla="*/ 260654 h 600130"/>
                  <a:gd name="connsiteX11" fmla="*/ 225908 w 297713"/>
                  <a:gd name="connsiteY11" fmla="*/ 261457 h 600130"/>
                  <a:gd name="connsiteX12" fmla="*/ 226071 w 297713"/>
                  <a:gd name="connsiteY12" fmla="*/ 261849 h 600130"/>
                  <a:gd name="connsiteX13" fmla="*/ 226070 w 297713"/>
                  <a:gd name="connsiteY13" fmla="*/ 567564 h 600130"/>
                  <a:gd name="connsiteX14" fmla="*/ 193505 w 297713"/>
                  <a:gd name="connsiteY14" fmla="*/ 600130 h 600130"/>
                  <a:gd name="connsiteX15" fmla="*/ 160938 w 297713"/>
                  <a:gd name="connsiteY15" fmla="*/ 567564 h 600130"/>
                  <a:gd name="connsiteX16" fmla="*/ 160938 w 297713"/>
                  <a:gd name="connsiteY16" fmla="*/ 334757 h 600130"/>
                  <a:gd name="connsiteX17" fmla="*/ 149699 w 297713"/>
                  <a:gd name="connsiteY17" fmla="*/ 337026 h 600130"/>
                  <a:gd name="connsiteX18" fmla="*/ 138459 w 297713"/>
                  <a:gd name="connsiteY18" fmla="*/ 334757 h 600130"/>
                  <a:gd name="connsiteX19" fmla="*/ 138459 w 297713"/>
                  <a:gd name="connsiteY19" fmla="*/ 567564 h 600130"/>
                  <a:gd name="connsiteX20" fmla="*/ 105892 w 297713"/>
                  <a:gd name="connsiteY20" fmla="*/ 600130 h 600130"/>
                  <a:gd name="connsiteX21" fmla="*/ 73327 w 297713"/>
                  <a:gd name="connsiteY21" fmla="*/ 567564 h 600130"/>
                  <a:gd name="connsiteX22" fmla="*/ 73326 w 297713"/>
                  <a:gd name="connsiteY22" fmla="*/ 261849 h 600130"/>
                  <a:gd name="connsiteX23" fmla="*/ 73488 w 297713"/>
                  <a:gd name="connsiteY23" fmla="*/ 261458 h 600130"/>
                  <a:gd name="connsiteX24" fmla="*/ 73326 w 297713"/>
                  <a:gd name="connsiteY24" fmla="*/ 260654 h 600130"/>
                  <a:gd name="connsiteX25" fmla="*/ 73327 w 297713"/>
                  <a:gd name="connsiteY25" fmla="*/ 193846 h 600130"/>
                  <a:gd name="connsiteX26" fmla="*/ 64503 w 297713"/>
                  <a:gd name="connsiteY26" fmla="*/ 237855 h 600130"/>
                  <a:gd name="connsiteX27" fmla="*/ 26170 w 297713"/>
                  <a:gd name="connsiteY27" fmla="*/ 263383 h 600130"/>
                  <a:gd name="connsiteX28" fmla="*/ 641 w 297713"/>
                  <a:gd name="connsiteY28" fmla="*/ 225050 h 600130"/>
                  <a:gd name="connsiteX29" fmla="*/ 35629 w 297713"/>
                  <a:gd name="connsiteY29" fmla="*/ 50542 h 600130"/>
                  <a:gd name="connsiteX30" fmla="*/ 45492 w 297713"/>
                  <a:gd name="connsiteY30" fmla="*/ 35830 h 600130"/>
                  <a:gd name="connsiteX31" fmla="*/ 45851 w 297713"/>
                  <a:gd name="connsiteY31" fmla="*/ 34968 h 600130"/>
                  <a:gd name="connsiteX32" fmla="*/ 46272 w 297713"/>
                  <a:gd name="connsiteY32" fmla="*/ 34666 h 600130"/>
                  <a:gd name="connsiteX33" fmla="*/ 49509 w 297713"/>
                  <a:gd name="connsiteY33" fmla="*/ 29838 h 600130"/>
                  <a:gd name="connsiteX34" fmla="*/ 54320 w 297713"/>
                  <a:gd name="connsiteY34" fmla="*/ 28889 h 600130"/>
                  <a:gd name="connsiteX35" fmla="*/ 69354 w 297713"/>
                  <a:gd name="connsiteY35" fmla="*/ 18096 h 600130"/>
                  <a:gd name="connsiteX36" fmla="*/ 104213 w 297713"/>
                  <a:gd name="connsiteY36" fmla="*/ 6720 h 600130"/>
                  <a:gd name="connsiteX37" fmla="*/ 127864 w 297713"/>
                  <a:gd name="connsiteY37" fmla="*/ 4408 h 6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713" h="600130">
                    <a:moveTo>
                      <a:pt x="149699" y="0"/>
                    </a:moveTo>
                    <a:lnTo>
                      <a:pt x="176785" y="5469"/>
                    </a:lnTo>
                    <a:lnTo>
                      <a:pt x="189587" y="6720"/>
                    </a:lnTo>
                    <a:cubicBezTo>
                      <a:pt x="215828" y="12092"/>
                      <a:pt x="236850" y="22267"/>
                      <a:pt x="247949" y="34968"/>
                    </a:cubicBezTo>
                    <a:lnTo>
                      <a:pt x="250363" y="40755"/>
                    </a:lnTo>
                    <a:lnTo>
                      <a:pt x="262084" y="58240"/>
                    </a:lnTo>
                    <a:lnTo>
                      <a:pt x="297072" y="232749"/>
                    </a:lnTo>
                    <a:cubicBezTo>
                      <a:pt x="300608" y="250384"/>
                      <a:pt x="289179" y="267545"/>
                      <a:pt x="271544" y="271081"/>
                    </a:cubicBezTo>
                    <a:cubicBezTo>
                      <a:pt x="253909" y="274617"/>
                      <a:pt x="236747" y="263188"/>
                      <a:pt x="233211" y="245552"/>
                    </a:cubicBezTo>
                    <a:lnTo>
                      <a:pt x="226071" y="209938"/>
                    </a:lnTo>
                    <a:lnTo>
                      <a:pt x="226071" y="260654"/>
                    </a:lnTo>
                    <a:lnTo>
                      <a:pt x="225908" y="261457"/>
                    </a:lnTo>
                    <a:lnTo>
                      <a:pt x="226071" y="261849"/>
                    </a:lnTo>
                    <a:lnTo>
                      <a:pt x="226070" y="567564"/>
                    </a:lnTo>
                    <a:cubicBezTo>
                      <a:pt x="226070" y="585550"/>
                      <a:pt x="211491" y="600130"/>
                      <a:pt x="193505" y="600130"/>
                    </a:cubicBezTo>
                    <a:cubicBezTo>
                      <a:pt x="175519" y="600130"/>
                      <a:pt x="160938" y="585550"/>
                      <a:pt x="160938" y="567564"/>
                    </a:cubicBezTo>
                    <a:lnTo>
                      <a:pt x="160938" y="334757"/>
                    </a:lnTo>
                    <a:lnTo>
                      <a:pt x="149699" y="337026"/>
                    </a:lnTo>
                    <a:lnTo>
                      <a:pt x="138459" y="334757"/>
                    </a:lnTo>
                    <a:lnTo>
                      <a:pt x="138459" y="567564"/>
                    </a:lnTo>
                    <a:cubicBezTo>
                      <a:pt x="138458" y="585550"/>
                      <a:pt x="123878" y="600131"/>
                      <a:pt x="105892" y="600130"/>
                    </a:cubicBezTo>
                    <a:cubicBezTo>
                      <a:pt x="87906" y="600130"/>
                      <a:pt x="73327" y="585550"/>
                      <a:pt x="73327" y="567564"/>
                    </a:cubicBezTo>
                    <a:lnTo>
                      <a:pt x="73326" y="261849"/>
                    </a:lnTo>
                    <a:lnTo>
                      <a:pt x="73488" y="261458"/>
                    </a:lnTo>
                    <a:lnTo>
                      <a:pt x="73326" y="260654"/>
                    </a:lnTo>
                    <a:lnTo>
                      <a:pt x="73327" y="193846"/>
                    </a:lnTo>
                    <a:lnTo>
                      <a:pt x="64503" y="237855"/>
                    </a:lnTo>
                    <a:cubicBezTo>
                      <a:pt x="60967" y="255490"/>
                      <a:pt x="43806" y="266919"/>
                      <a:pt x="26170" y="263383"/>
                    </a:cubicBezTo>
                    <a:cubicBezTo>
                      <a:pt x="8535" y="259847"/>
                      <a:pt x="-2894" y="242685"/>
                      <a:pt x="641" y="225050"/>
                    </a:cubicBezTo>
                    <a:lnTo>
                      <a:pt x="35629" y="50542"/>
                    </a:lnTo>
                    <a:lnTo>
                      <a:pt x="45492" y="35830"/>
                    </a:lnTo>
                    <a:lnTo>
                      <a:pt x="45851" y="34968"/>
                    </a:lnTo>
                    <a:lnTo>
                      <a:pt x="46272" y="34666"/>
                    </a:lnTo>
                    <a:lnTo>
                      <a:pt x="49509" y="29838"/>
                    </a:lnTo>
                    <a:lnTo>
                      <a:pt x="54320" y="28889"/>
                    </a:lnTo>
                    <a:lnTo>
                      <a:pt x="69354" y="18096"/>
                    </a:lnTo>
                    <a:cubicBezTo>
                      <a:pt x="79277" y="13293"/>
                      <a:pt x="91093" y="9406"/>
                      <a:pt x="104213" y="6720"/>
                    </a:cubicBezTo>
                    <a:lnTo>
                      <a:pt x="127864" y="4408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6" name="Rounded Rectangular Callout 45"/>
              <p:cNvSpPr/>
              <p:nvPr/>
            </p:nvSpPr>
            <p:spPr>
              <a:xfrm>
                <a:off x="7423025" y="4336378"/>
                <a:ext cx="359852" cy="190744"/>
              </a:xfrm>
              <a:prstGeom prst="wedgeRoundRectCallout">
                <a:avLst>
                  <a:gd name="adj1" fmla="val 38027"/>
                  <a:gd name="adj2" fmla="val 78067"/>
                  <a:gd name="adj3" fmla="val 16667"/>
                </a:avLst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pic>
          <p:nvPicPr>
            <p:cNvPr id="704" name="Picture 2" descr="Afbeeldingsresultaat voor git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734" y="5370439"/>
              <a:ext cx="641114" cy="267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5" name="Picture 4" descr="Afbeeldingsresultaat voor jenkins 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961" y="4117758"/>
              <a:ext cx="900321" cy="28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" name="Picture 2" descr="Afbeeldingsresultaat voor sas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931" y="3106197"/>
              <a:ext cx="417852" cy="17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" name="Picture 4" descr="Afbeeldingsresultaat voor spss logo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6" t="16055" r="12604" b="14012"/>
            <a:stretch/>
          </p:blipFill>
          <p:spPr bwMode="auto">
            <a:xfrm>
              <a:off x="6420493" y="2865208"/>
              <a:ext cx="446176" cy="173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8" name="Picture 10" descr="Afbeeldingsresultaat voor python logo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4" t="5140" r="3461" b="20204"/>
            <a:stretch/>
          </p:blipFill>
          <p:spPr bwMode="auto">
            <a:xfrm>
              <a:off x="6207353" y="2405393"/>
              <a:ext cx="734828" cy="211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9" name="Picture 8" descr="Afbeeldingsresultaat voor docker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053" y="2090975"/>
              <a:ext cx="363705" cy="313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0" name="Picture 12" descr="Afbeeldingsresultaat voor r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428" y="2138540"/>
              <a:ext cx="258128" cy="225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010" y="3664090"/>
              <a:ext cx="1558570" cy="877669"/>
            </a:xfrm>
            <a:prstGeom prst="rect">
              <a:avLst/>
            </a:prstGeom>
          </p:spPr>
        </p:pic>
      </p:grpSp>
      <p:sp>
        <p:nvSpPr>
          <p:cNvPr id="9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0705" y="6545007"/>
            <a:ext cx="641295" cy="208088"/>
          </a:xfrm>
          <a:prstGeom prst="rect">
            <a:avLst/>
          </a:prstGeom>
        </p:spPr>
        <p:txBody>
          <a:bodyPr/>
          <a:lstStyle/>
          <a:p>
            <a:fld id="{9EA7180F-53D2-44F0-B5B7-6F025066FB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/>
          <p:cNvGrpSpPr/>
          <p:nvPr/>
        </p:nvGrpSpPr>
        <p:grpSpPr>
          <a:xfrm>
            <a:off x="1120840" y="1635618"/>
            <a:ext cx="6386572" cy="4038126"/>
            <a:chOff x="1120840" y="1635618"/>
            <a:chExt cx="6386572" cy="4038126"/>
          </a:xfrm>
        </p:grpSpPr>
        <p:sp>
          <p:nvSpPr>
            <p:cNvPr id="154" name="Can 128"/>
            <p:cNvSpPr/>
            <p:nvPr/>
          </p:nvSpPr>
          <p:spPr>
            <a:xfrm>
              <a:off x="1120840" y="1942851"/>
              <a:ext cx="370849" cy="407206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700" b="1" dirty="0">
                  <a:solidFill>
                    <a:schemeClr val="tx2">
                      <a:lumMod val="25000"/>
                    </a:schemeClr>
                  </a:solidFill>
                </a:rPr>
                <a:t>RDP</a:t>
              </a:r>
            </a:p>
          </p:txBody>
        </p:sp>
        <p:sp>
          <p:nvSpPr>
            <p:cNvPr id="155" name="Can 129"/>
            <p:cNvSpPr/>
            <p:nvPr/>
          </p:nvSpPr>
          <p:spPr>
            <a:xfrm>
              <a:off x="1120840" y="2866639"/>
              <a:ext cx="370849" cy="407206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700" b="1" dirty="0">
                  <a:solidFill>
                    <a:schemeClr val="tx2">
                      <a:lumMod val="25000"/>
                    </a:schemeClr>
                  </a:solidFill>
                </a:rPr>
                <a:t>IMS</a:t>
              </a:r>
            </a:p>
          </p:txBody>
        </p:sp>
        <p:sp>
          <p:nvSpPr>
            <p:cNvPr id="156" name="Can 130"/>
            <p:cNvSpPr/>
            <p:nvPr/>
          </p:nvSpPr>
          <p:spPr>
            <a:xfrm>
              <a:off x="1120840" y="2405983"/>
              <a:ext cx="370849" cy="407206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700" b="1" dirty="0">
                  <a:solidFill>
                    <a:schemeClr val="tx2">
                      <a:lumMod val="25000"/>
                    </a:schemeClr>
                  </a:solidFill>
                </a:rPr>
                <a:t>DWH</a:t>
              </a:r>
            </a:p>
          </p:txBody>
        </p:sp>
        <p:sp>
          <p:nvSpPr>
            <p:cNvPr id="157" name="Can 131"/>
            <p:cNvSpPr/>
            <p:nvPr/>
          </p:nvSpPr>
          <p:spPr>
            <a:xfrm>
              <a:off x="2288208" y="2991501"/>
              <a:ext cx="370849" cy="407206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700" b="1" dirty="0">
                  <a:solidFill>
                    <a:schemeClr val="tx2">
                      <a:lumMod val="25000"/>
                    </a:schemeClr>
                  </a:solidFill>
                </a:rPr>
                <a:t>CBS</a:t>
              </a:r>
            </a:p>
          </p:txBody>
        </p:sp>
        <p:sp>
          <p:nvSpPr>
            <p:cNvPr id="158" name="Can 132"/>
            <p:cNvSpPr/>
            <p:nvPr/>
          </p:nvSpPr>
          <p:spPr>
            <a:xfrm>
              <a:off x="2288208" y="3468278"/>
              <a:ext cx="370849" cy="407206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700" b="1" dirty="0">
                  <a:solidFill>
                    <a:schemeClr val="tx2">
                      <a:lumMod val="25000"/>
                    </a:schemeClr>
                  </a:solidFill>
                </a:rPr>
                <a:t>KNMI</a:t>
              </a:r>
            </a:p>
          </p:txBody>
        </p:sp>
        <p:sp>
          <p:nvSpPr>
            <p:cNvPr id="159" name="Can 134"/>
            <p:cNvSpPr/>
            <p:nvPr/>
          </p:nvSpPr>
          <p:spPr>
            <a:xfrm>
              <a:off x="2288460" y="3945056"/>
              <a:ext cx="370849" cy="407206"/>
            </a:xfrm>
            <a:prstGeom prst="can">
              <a:avLst/>
            </a:prstGeom>
            <a:no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500" b="1" dirty="0">
                  <a:solidFill>
                    <a:schemeClr val="tx2">
                      <a:lumMod val="25000"/>
                    </a:schemeClr>
                  </a:solidFill>
                </a:rPr>
                <a:t>...</a:t>
              </a:r>
            </a:p>
          </p:txBody>
        </p:sp>
        <p:sp>
          <p:nvSpPr>
            <p:cNvPr id="160" name="Rounded Rectangle 135"/>
            <p:cNvSpPr/>
            <p:nvPr/>
          </p:nvSpPr>
          <p:spPr>
            <a:xfrm>
              <a:off x="2967384" y="1635618"/>
              <a:ext cx="2340040" cy="2826552"/>
            </a:xfrm>
            <a:prstGeom prst="roundRect">
              <a:avLst>
                <a:gd name="adj" fmla="val 253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61" name="Freeform 210"/>
            <p:cNvSpPr/>
            <p:nvPr/>
          </p:nvSpPr>
          <p:spPr>
            <a:xfrm>
              <a:off x="2679779" y="2341346"/>
              <a:ext cx="1976922" cy="272560"/>
            </a:xfrm>
            <a:custGeom>
              <a:avLst/>
              <a:gdLst>
                <a:gd name="connsiteX0" fmla="*/ 0 w 2162175"/>
                <a:gd name="connsiteY0" fmla="*/ 695325 h 695325"/>
                <a:gd name="connsiteX1" fmla="*/ 504825 w 2162175"/>
                <a:gd name="connsiteY1" fmla="*/ 695325 h 695325"/>
                <a:gd name="connsiteX2" fmla="*/ 504825 w 2162175"/>
                <a:gd name="connsiteY2" fmla="*/ 0 h 695325"/>
                <a:gd name="connsiteX3" fmla="*/ 2162175 w 2162175"/>
                <a:gd name="connsiteY3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695325">
                  <a:moveTo>
                    <a:pt x="0" y="695325"/>
                  </a:moveTo>
                  <a:lnTo>
                    <a:pt x="504825" y="695325"/>
                  </a:lnTo>
                  <a:lnTo>
                    <a:pt x="504825" y="0"/>
                  </a:lnTo>
                  <a:lnTo>
                    <a:pt x="2162175" y="0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62" name="Freeform 211"/>
            <p:cNvSpPr/>
            <p:nvPr/>
          </p:nvSpPr>
          <p:spPr>
            <a:xfrm flipV="1">
              <a:off x="2679779" y="2609587"/>
              <a:ext cx="1976922" cy="454597"/>
            </a:xfrm>
            <a:custGeom>
              <a:avLst/>
              <a:gdLst>
                <a:gd name="connsiteX0" fmla="*/ 0 w 2162175"/>
                <a:gd name="connsiteY0" fmla="*/ 695325 h 695325"/>
                <a:gd name="connsiteX1" fmla="*/ 504825 w 2162175"/>
                <a:gd name="connsiteY1" fmla="*/ 695325 h 695325"/>
                <a:gd name="connsiteX2" fmla="*/ 504825 w 2162175"/>
                <a:gd name="connsiteY2" fmla="*/ 0 h 695325"/>
                <a:gd name="connsiteX3" fmla="*/ 2162175 w 2162175"/>
                <a:gd name="connsiteY3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695325">
                  <a:moveTo>
                    <a:pt x="0" y="695325"/>
                  </a:moveTo>
                  <a:lnTo>
                    <a:pt x="504825" y="695325"/>
                  </a:lnTo>
                  <a:lnTo>
                    <a:pt x="504825" y="0"/>
                  </a:lnTo>
                  <a:lnTo>
                    <a:pt x="2162175" y="0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237020" y="3835224"/>
              <a:ext cx="13470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dirty="0">
                  <a:solidFill>
                    <a:schemeClr val="tx2">
                      <a:lumMod val="25000"/>
                    </a:schemeClr>
                  </a:solidFill>
                </a:rPr>
                <a:t>Pipeline 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245650" y="3172194"/>
              <a:ext cx="13470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dirty="0">
                  <a:solidFill>
                    <a:schemeClr val="tx2">
                      <a:lumMod val="25000"/>
                    </a:schemeClr>
                  </a:solidFill>
                </a:rPr>
                <a:t>Pipeline 2</a:t>
              </a:r>
            </a:p>
          </p:txBody>
        </p:sp>
        <p:sp>
          <p:nvSpPr>
            <p:cNvPr id="165" name="Diamond 164"/>
            <p:cNvSpPr/>
            <p:nvPr/>
          </p:nvSpPr>
          <p:spPr>
            <a:xfrm>
              <a:off x="3403682" y="2976625"/>
              <a:ext cx="165469" cy="16546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66" name="Folded Corner 218"/>
            <p:cNvSpPr/>
            <p:nvPr/>
          </p:nvSpPr>
          <p:spPr>
            <a:xfrm>
              <a:off x="4704431" y="2894602"/>
              <a:ext cx="241596" cy="295209"/>
            </a:xfrm>
            <a:prstGeom prst="foldedCorner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500" dirty="0">
                  <a:solidFill>
                    <a:schemeClr val="tx2">
                      <a:lumMod val="25000"/>
                    </a:schemeClr>
                  </a:solidFill>
                </a:rPr>
                <a:t>SAV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232596" y="2462898"/>
              <a:ext cx="13470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dirty="0">
                  <a:solidFill>
                    <a:schemeClr val="tx2">
                      <a:lumMod val="25000"/>
                    </a:schemeClr>
                  </a:solidFill>
                </a:rPr>
                <a:t>Pipeline 1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403682" y="2264551"/>
              <a:ext cx="165469" cy="1654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93778" y="2256882"/>
              <a:ext cx="165469" cy="1654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70" name="Parallelogram 169"/>
            <p:cNvSpPr/>
            <p:nvPr/>
          </p:nvSpPr>
          <p:spPr>
            <a:xfrm>
              <a:off x="4175845" y="2256882"/>
              <a:ext cx="165469" cy="16546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71" name="Folded Corner 219"/>
            <p:cNvSpPr/>
            <p:nvPr/>
          </p:nvSpPr>
          <p:spPr>
            <a:xfrm>
              <a:off x="4704431" y="2199680"/>
              <a:ext cx="241596" cy="295209"/>
            </a:xfrm>
            <a:prstGeom prst="foldedCorner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500" dirty="0">
                  <a:solidFill>
                    <a:schemeClr val="tx2">
                      <a:lumMod val="25000"/>
                    </a:schemeClr>
                  </a:solidFill>
                </a:rPr>
                <a:t>SAV</a:t>
              </a:r>
            </a:p>
          </p:txBody>
        </p:sp>
        <p:sp>
          <p:nvSpPr>
            <p:cNvPr id="172" name="Rectangle: Rounded Corners 171"/>
            <p:cNvSpPr/>
            <p:nvPr/>
          </p:nvSpPr>
          <p:spPr>
            <a:xfrm>
              <a:off x="2963375" y="1643831"/>
              <a:ext cx="2344050" cy="285908"/>
            </a:xfrm>
            <a:prstGeom prst="roundRect">
              <a:avLst>
                <a:gd name="adj" fmla="val 18698"/>
              </a:avLst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latin typeface="Ubuntu" panose="020B0504030602030204" pitchFamily="34" charset="0"/>
                </a:rPr>
                <a:t>Analysis pipeline platform</a:t>
              </a:r>
            </a:p>
          </p:txBody>
        </p: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1822" y="2454348"/>
              <a:ext cx="685398" cy="539002"/>
            </a:xfrm>
            <a:prstGeom prst="rect">
              <a:avLst/>
            </a:prstGeom>
          </p:spPr>
        </p:pic>
        <p:sp>
          <p:nvSpPr>
            <p:cNvPr id="174" name="Freeform 235"/>
            <p:cNvSpPr/>
            <p:nvPr/>
          </p:nvSpPr>
          <p:spPr>
            <a:xfrm>
              <a:off x="4499940" y="2341345"/>
              <a:ext cx="148051" cy="357065"/>
            </a:xfrm>
            <a:custGeom>
              <a:avLst/>
              <a:gdLst>
                <a:gd name="connsiteX0" fmla="*/ 0 w 161925"/>
                <a:gd name="connsiteY0" fmla="*/ 0 h 390525"/>
                <a:gd name="connsiteX1" fmla="*/ 0 w 161925"/>
                <a:gd name="connsiteY1" fmla="*/ 390525 h 390525"/>
                <a:gd name="connsiteX2" fmla="*/ 161925 w 161925"/>
                <a:gd name="connsiteY2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390525">
                  <a:moveTo>
                    <a:pt x="0" y="0"/>
                  </a:moveTo>
                  <a:lnTo>
                    <a:pt x="0" y="390525"/>
                  </a:lnTo>
                  <a:lnTo>
                    <a:pt x="161925" y="39052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1822" y="3170448"/>
              <a:ext cx="685398" cy="539002"/>
            </a:xfrm>
            <a:prstGeom prst="rect">
              <a:avLst/>
            </a:prstGeom>
          </p:spPr>
        </p:pic>
        <p:sp>
          <p:nvSpPr>
            <p:cNvPr id="176" name="Freeform 239"/>
            <p:cNvSpPr/>
            <p:nvPr/>
          </p:nvSpPr>
          <p:spPr>
            <a:xfrm>
              <a:off x="4499940" y="3057445"/>
              <a:ext cx="148051" cy="357065"/>
            </a:xfrm>
            <a:custGeom>
              <a:avLst/>
              <a:gdLst>
                <a:gd name="connsiteX0" fmla="*/ 0 w 161925"/>
                <a:gd name="connsiteY0" fmla="*/ 0 h 390525"/>
                <a:gd name="connsiteX1" fmla="*/ 0 w 161925"/>
                <a:gd name="connsiteY1" fmla="*/ 390525 h 390525"/>
                <a:gd name="connsiteX2" fmla="*/ 161925 w 161925"/>
                <a:gd name="connsiteY2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390525">
                  <a:moveTo>
                    <a:pt x="0" y="0"/>
                  </a:moveTo>
                  <a:lnTo>
                    <a:pt x="0" y="390525"/>
                  </a:lnTo>
                  <a:lnTo>
                    <a:pt x="161925" y="39052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5712" y="3867848"/>
              <a:ext cx="685398" cy="539002"/>
            </a:xfrm>
            <a:prstGeom prst="rect">
              <a:avLst/>
            </a:prstGeom>
          </p:spPr>
        </p:pic>
        <p:sp>
          <p:nvSpPr>
            <p:cNvPr id="178" name="Freeform 241"/>
            <p:cNvSpPr/>
            <p:nvPr/>
          </p:nvSpPr>
          <p:spPr>
            <a:xfrm>
              <a:off x="4503830" y="3754846"/>
              <a:ext cx="148051" cy="357065"/>
            </a:xfrm>
            <a:custGeom>
              <a:avLst/>
              <a:gdLst>
                <a:gd name="connsiteX0" fmla="*/ 0 w 161925"/>
                <a:gd name="connsiteY0" fmla="*/ 0 h 390525"/>
                <a:gd name="connsiteX1" fmla="*/ 0 w 161925"/>
                <a:gd name="connsiteY1" fmla="*/ 390525 h 390525"/>
                <a:gd name="connsiteX2" fmla="*/ 161925 w 161925"/>
                <a:gd name="connsiteY2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390525">
                  <a:moveTo>
                    <a:pt x="0" y="0"/>
                  </a:moveTo>
                  <a:lnTo>
                    <a:pt x="0" y="390525"/>
                  </a:lnTo>
                  <a:lnTo>
                    <a:pt x="161925" y="39052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79" name="Rounded Rectangle 244"/>
            <p:cNvSpPr/>
            <p:nvPr/>
          </p:nvSpPr>
          <p:spPr>
            <a:xfrm>
              <a:off x="2963375" y="4681797"/>
              <a:ext cx="2344049" cy="991947"/>
            </a:xfrm>
            <a:prstGeom prst="roundRect">
              <a:avLst>
                <a:gd name="adj" fmla="val 7551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80" name="Rectangle: Rounded Corners 179"/>
            <p:cNvSpPr/>
            <p:nvPr/>
          </p:nvSpPr>
          <p:spPr>
            <a:xfrm>
              <a:off x="2963375" y="4686999"/>
              <a:ext cx="2344049" cy="28590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b="1" dirty="0">
                  <a:solidFill>
                    <a:schemeClr val="tx1"/>
                  </a:solidFill>
                  <a:latin typeface="Ubuntu" panose="020B0504030602030204" pitchFamily="34" charset="0"/>
                </a:rPr>
                <a:t>Code </a:t>
              </a:r>
              <a:r>
                <a:rPr lang="nl-NL" sz="1100" b="1" dirty="0" err="1">
                  <a:solidFill>
                    <a:schemeClr val="tx1"/>
                  </a:solidFill>
                  <a:latin typeface="Ubuntu" panose="020B0504030602030204" pitchFamily="34" charset="0"/>
                </a:rPr>
                <a:t>repository</a:t>
              </a:r>
              <a:endParaRPr lang="nl-NL" sz="1100" b="1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81" name="Up Arrow 256"/>
            <p:cNvSpPr/>
            <p:nvPr/>
          </p:nvSpPr>
          <p:spPr>
            <a:xfrm>
              <a:off x="4009737" y="4373466"/>
              <a:ext cx="245249" cy="309046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3108832" y="5083441"/>
              <a:ext cx="2047193" cy="479401"/>
              <a:chOff x="2500360" y="4782281"/>
              <a:chExt cx="2239031" cy="524325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3708436" y="4782281"/>
                <a:ext cx="180975" cy="1809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3991762" y="4782281"/>
                <a:ext cx="180975" cy="1809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1" name="Parallelogram 230"/>
              <p:cNvSpPr/>
              <p:nvPr/>
            </p:nvSpPr>
            <p:spPr>
              <a:xfrm>
                <a:off x="4275088" y="4782281"/>
                <a:ext cx="180975" cy="180975"/>
              </a:xfrm>
              <a:prstGeom prst="parallelogram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2" name="Diamond 231"/>
              <p:cNvSpPr/>
              <p:nvPr/>
            </p:nvSpPr>
            <p:spPr>
              <a:xfrm>
                <a:off x="4558415" y="4782281"/>
                <a:ext cx="180975" cy="180975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3" name="Isosceles Triangle 232"/>
              <p:cNvSpPr/>
              <p:nvPr/>
            </p:nvSpPr>
            <p:spPr>
              <a:xfrm>
                <a:off x="3708436" y="5125631"/>
                <a:ext cx="180975" cy="18097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4" name="Hexagon 233"/>
              <p:cNvSpPr/>
              <p:nvPr/>
            </p:nvSpPr>
            <p:spPr>
              <a:xfrm>
                <a:off x="3991763" y="5125631"/>
                <a:ext cx="180975" cy="180975"/>
              </a:xfrm>
              <a:prstGeom prst="hexagon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4275090" y="5125631"/>
                <a:ext cx="180975" cy="1809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4558416" y="5125631"/>
                <a:ext cx="180975" cy="1809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7" name="Folded Corner 257"/>
              <p:cNvSpPr/>
              <p:nvPr/>
            </p:nvSpPr>
            <p:spPr>
              <a:xfrm>
                <a:off x="2500360" y="4787320"/>
                <a:ext cx="203706" cy="248912"/>
              </a:xfrm>
              <a:prstGeom prst="foldedCorner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8" name="Folded Corner 258"/>
              <p:cNvSpPr/>
              <p:nvPr/>
            </p:nvSpPr>
            <p:spPr>
              <a:xfrm>
                <a:off x="2785842" y="4787320"/>
                <a:ext cx="203706" cy="248912"/>
              </a:xfrm>
              <a:prstGeom prst="foldedCorner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9" name="Folded Corner 259"/>
              <p:cNvSpPr/>
              <p:nvPr/>
            </p:nvSpPr>
            <p:spPr>
              <a:xfrm>
                <a:off x="3070276" y="4787320"/>
                <a:ext cx="203706" cy="248912"/>
              </a:xfrm>
              <a:prstGeom prst="foldedCorner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40" name="Folded Corner 260"/>
              <p:cNvSpPr/>
              <p:nvPr/>
            </p:nvSpPr>
            <p:spPr>
              <a:xfrm>
                <a:off x="3357863" y="4787320"/>
                <a:ext cx="203706" cy="248912"/>
              </a:xfrm>
              <a:prstGeom prst="foldedCorner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83" name="Circular Arrow 266"/>
            <p:cNvSpPr/>
            <p:nvPr/>
          </p:nvSpPr>
          <p:spPr>
            <a:xfrm rot="18900000">
              <a:off x="4433102" y="2108187"/>
              <a:ext cx="187699" cy="1876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109065"/>
                <a:gd name="adj5" fmla="val 125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84" name="Circular Arrow 267"/>
            <p:cNvSpPr/>
            <p:nvPr/>
          </p:nvSpPr>
          <p:spPr>
            <a:xfrm rot="18900000">
              <a:off x="4432987" y="2822295"/>
              <a:ext cx="187699" cy="1876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109065"/>
                <a:gd name="adj5" fmla="val 125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85" name="Circular Arrow 268"/>
            <p:cNvSpPr/>
            <p:nvPr/>
          </p:nvSpPr>
          <p:spPr>
            <a:xfrm rot="18900000">
              <a:off x="4441170" y="3528042"/>
              <a:ext cx="187699" cy="1876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109065"/>
                <a:gd name="adj5" fmla="val 125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87" name="Circular Arrow 269"/>
            <p:cNvSpPr/>
            <p:nvPr/>
          </p:nvSpPr>
          <p:spPr>
            <a:xfrm rot="18900000">
              <a:off x="4448300" y="4198635"/>
              <a:ext cx="187699" cy="1876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109065"/>
                <a:gd name="adj5" fmla="val 125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pic>
          <p:nvPicPr>
            <p:cNvPr id="188" name="Picture 18" descr="Afbeeldingsresultaat voor shared folder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776" y="2464453"/>
              <a:ext cx="351256" cy="351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9" name="Freeform: Shape 188"/>
            <p:cNvSpPr/>
            <p:nvPr/>
          </p:nvSpPr>
          <p:spPr>
            <a:xfrm>
              <a:off x="1551246" y="2158512"/>
              <a:ext cx="660059" cy="451076"/>
            </a:xfrm>
            <a:custGeom>
              <a:avLst/>
              <a:gdLst>
                <a:gd name="connsiteX0" fmla="*/ 0 w 1250731"/>
                <a:gd name="connsiteY0" fmla="*/ 0 h 1387365"/>
                <a:gd name="connsiteX1" fmla="*/ 819807 w 1250731"/>
                <a:gd name="connsiteY1" fmla="*/ 0 h 1387365"/>
                <a:gd name="connsiteX2" fmla="*/ 819807 w 1250731"/>
                <a:gd name="connsiteY2" fmla="*/ 1387365 h 1387365"/>
                <a:gd name="connsiteX3" fmla="*/ 1250731 w 1250731"/>
                <a:gd name="connsiteY3" fmla="*/ 1387365 h 138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31" h="1387365">
                  <a:moveTo>
                    <a:pt x="0" y="0"/>
                  </a:moveTo>
                  <a:lnTo>
                    <a:pt x="819807" y="0"/>
                  </a:lnTo>
                  <a:lnTo>
                    <a:pt x="819807" y="1387365"/>
                  </a:lnTo>
                  <a:lnTo>
                    <a:pt x="1250731" y="138736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0" name="Freeform: Shape 189"/>
            <p:cNvSpPr/>
            <p:nvPr/>
          </p:nvSpPr>
          <p:spPr>
            <a:xfrm flipV="1">
              <a:off x="1551246" y="2609586"/>
              <a:ext cx="660059" cy="467594"/>
            </a:xfrm>
            <a:custGeom>
              <a:avLst/>
              <a:gdLst>
                <a:gd name="connsiteX0" fmla="*/ 0 w 1250731"/>
                <a:gd name="connsiteY0" fmla="*/ 0 h 1387365"/>
                <a:gd name="connsiteX1" fmla="*/ 819807 w 1250731"/>
                <a:gd name="connsiteY1" fmla="*/ 0 h 1387365"/>
                <a:gd name="connsiteX2" fmla="*/ 819807 w 1250731"/>
                <a:gd name="connsiteY2" fmla="*/ 1387365 h 1387365"/>
                <a:gd name="connsiteX3" fmla="*/ 1250731 w 1250731"/>
                <a:gd name="connsiteY3" fmla="*/ 1387365 h 138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31" h="1387365">
                  <a:moveTo>
                    <a:pt x="0" y="0"/>
                  </a:moveTo>
                  <a:lnTo>
                    <a:pt x="819807" y="0"/>
                  </a:lnTo>
                  <a:lnTo>
                    <a:pt x="819807" y="1387365"/>
                  </a:lnTo>
                  <a:lnTo>
                    <a:pt x="1250731" y="138736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91" name="Picture 2" descr="Afbeeldingsresultaat voor sas enterprise guid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6" b="22496"/>
            <a:stretch/>
          </p:blipFill>
          <p:spPr bwMode="auto">
            <a:xfrm>
              <a:off x="1522047" y="1812086"/>
              <a:ext cx="623460" cy="378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2" name="Circular Arrow 266"/>
            <p:cNvSpPr/>
            <p:nvPr/>
          </p:nvSpPr>
          <p:spPr>
            <a:xfrm rot="18900000">
              <a:off x="2083821" y="1801908"/>
              <a:ext cx="187699" cy="1876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109065"/>
                <a:gd name="adj5" fmla="val 125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93" name="Rounded Rectangle 136"/>
            <p:cNvSpPr/>
            <p:nvPr/>
          </p:nvSpPr>
          <p:spPr>
            <a:xfrm>
              <a:off x="5491805" y="1648729"/>
              <a:ext cx="2015607" cy="4025015"/>
            </a:xfrm>
            <a:prstGeom prst="roundRect">
              <a:avLst>
                <a:gd name="adj" fmla="val 2537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5709879" y="2155205"/>
              <a:ext cx="428330" cy="417983"/>
              <a:chOff x="9802813" y="2536825"/>
              <a:chExt cx="328613" cy="320675"/>
            </a:xfrm>
            <a:solidFill>
              <a:schemeClr val="accent4"/>
            </a:solidFill>
          </p:grpSpPr>
          <p:sp>
            <p:nvSpPr>
              <p:cNvPr id="223" name="Freeform 22"/>
              <p:cNvSpPr>
                <a:spLocks noEditPoints="1"/>
              </p:cNvSpPr>
              <p:nvPr/>
            </p:nvSpPr>
            <p:spPr bwMode="auto">
              <a:xfrm>
                <a:off x="9963151" y="2630488"/>
                <a:ext cx="168275" cy="195262"/>
              </a:xfrm>
              <a:custGeom>
                <a:avLst/>
                <a:gdLst>
                  <a:gd name="T0" fmla="*/ 784 w 1693"/>
                  <a:gd name="T1" fmla="*/ 235 h 1961"/>
                  <a:gd name="T2" fmla="*/ 758 w 1693"/>
                  <a:gd name="T3" fmla="*/ 253 h 1961"/>
                  <a:gd name="T4" fmla="*/ 744 w 1693"/>
                  <a:gd name="T5" fmla="*/ 280 h 1961"/>
                  <a:gd name="T6" fmla="*/ 754 w 1693"/>
                  <a:gd name="T7" fmla="*/ 1341 h 1961"/>
                  <a:gd name="T8" fmla="*/ 763 w 1693"/>
                  <a:gd name="T9" fmla="*/ 1375 h 1961"/>
                  <a:gd name="T10" fmla="*/ 790 w 1693"/>
                  <a:gd name="T11" fmla="*/ 1397 h 1961"/>
                  <a:gd name="T12" fmla="*/ 1324 w 1693"/>
                  <a:gd name="T13" fmla="*/ 1650 h 1961"/>
                  <a:gd name="T14" fmla="*/ 1356 w 1693"/>
                  <a:gd name="T15" fmla="*/ 1649 h 1961"/>
                  <a:gd name="T16" fmla="*/ 1383 w 1693"/>
                  <a:gd name="T17" fmla="*/ 1631 h 1961"/>
                  <a:gd name="T18" fmla="*/ 1398 w 1693"/>
                  <a:gd name="T19" fmla="*/ 1604 h 1961"/>
                  <a:gd name="T20" fmla="*/ 1400 w 1693"/>
                  <a:gd name="T21" fmla="*/ 516 h 1961"/>
                  <a:gd name="T22" fmla="*/ 1390 w 1693"/>
                  <a:gd name="T23" fmla="*/ 482 h 1961"/>
                  <a:gd name="T24" fmla="*/ 1361 w 1693"/>
                  <a:gd name="T25" fmla="*/ 458 h 1961"/>
                  <a:gd name="T26" fmla="*/ 814 w 1693"/>
                  <a:gd name="T27" fmla="*/ 232 h 1961"/>
                  <a:gd name="T28" fmla="*/ 875 w 1693"/>
                  <a:gd name="T29" fmla="*/ 0 h 1961"/>
                  <a:gd name="T30" fmla="*/ 938 w 1693"/>
                  <a:gd name="T31" fmla="*/ 12 h 1961"/>
                  <a:gd name="T32" fmla="*/ 1621 w 1693"/>
                  <a:gd name="T33" fmla="*/ 285 h 1961"/>
                  <a:gd name="T34" fmla="*/ 1659 w 1693"/>
                  <a:gd name="T35" fmla="*/ 319 h 1961"/>
                  <a:gd name="T36" fmla="*/ 1685 w 1693"/>
                  <a:gd name="T37" fmla="*/ 364 h 1961"/>
                  <a:gd name="T38" fmla="*/ 1693 w 1693"/>
                  <a:gd name="T39" fmla="*/ 415 h 1961"/>
                  <a:gd name="T40" fmla="*/ 1691 w 1693"/>
                  <a:gd name="T41" fmla="*/ 1795 h 1961"/>
                  <a:gd name="T42" fmla="*/ 1676 w 1693"/>
                  <a:gd name="T43" fmla="*/ 1833 h 1961"/>
                  <a:gd name="T44" fmla="*/ 1646 w 1693"/>
                  <a:gd name="T45" fmla="*/ 1863 h 1961"/>
                  <a:gd name="T46" fmla="*/ 1526 w 1693"/>
                  <a:gd name="T47" fmla="*/ 1944 h 1961"/>
                  <a:gd name="T48" fmla="*/ 1479 w 1693"/>
                  <a:gd name="T49" fmla="*/ 1959 h 1961"/>
                  <a:gd name="T50" fmla="*/ 71 w 1693"/>
                  <a:gd name="T51" fmla="*/ 1961 h 1961"/>
                  <a:gd name="T52" fmla="*/ 35 w 1693"/>
                  <a:gd name="T53" fmla="*/ 1951 h 1961"/>
                  <a:gd name="T54" fmla="*/ 9 w 1693"/>
                  <a:gd name="T55" fmla="*/ 1925 h 1961"/>
                  <a:gd name="T56" fmla="*/ 0 w 1693"/>
                  <a:gd name="T57" fmla="*/ 1888 h 1961"/>
                  <a:gd name="T58" fmla="*/ 2 w 1693"/>
                  <a:gd name="T59" fmla="*/ 1768 h 1961"/>
                  <a:gd name="T60" fmla="*/ 20 w 1693"/>
                  <a:gd name="T61" fmla="*/ 1737 h 1961"/>
                  <a:gd name="T62" fmla="*/ 52 w 1693"/>
                  <a:gd name="T63" fmla="*/ 1718 h 1961"/>
                  <a:gd name="T64" fmla="*/ 1142 w 1693"/>
                  <a:gd name="T65" fmla="*/ 1711 h 1961"/>
                  <a:gd name="T66" fmla="*/ 628 w 1693"/>
                  <a:gd name="T67" fmla="*/ 1420 h 1961"/>
                  <a:gd name="T68" fmla="*/ 639 w 1693"/>
                  <a:gd name="T69" fmla="*/ 1386 h 1961"/>
                  <a:gd name="T70" fmla="*/ 642 w 1693"/>
                  <a:gd name="T71" fmla="*/ 1364 h 1961"/>
                  <a:gd name="T72" fmla="*/ 642 w 1693"/>
                  <a:gd name="T73" fmla="*/ 1357 h 1961"/>
                  <a:gd name="T74" fmla="*/ 633 w 1693"/>
                  <a:gd name="T75" fmla="*/ 91 h 1961"/>
                  <a:gd name="T76" fmla="*/ 650 w 1693"/>
                  <a:gd name="T77" fmla="*/ 57 h 1961"/>
                  <a:gd name="T78" fmla="*/ 680 w 1693"/>
                  <a:gd name="T79" fmla="*/ 34 h 1961"/>
                  <a:gd name="T80" fmla="*/ 843 w 1693"/>
                  <a:gd name="T81" fmla="*/ 3 h 1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93" h="1961">
                    <a:moveTo>
                      <a:pt x="799" y="232"/>
                    </a:moveTo>
                    <a:lnTo>
                      <a:pt x="784" y="235"/>
                    </a:lnTo>
                    <a:lnTo>
                      <a:pt x="770" y="243"/>
                    </a:lnTo>
                    <a:lnTo>
                      <a:pt x="758" y="253"/>
                    </a:lnTo>
                    <a:lnTo>
                      <a:pt x="749" y="266"/>
                    </a:lnTo>
                    <a:lnTo>
                      <a:pt x="744" y="280"/>
                    </a:lnTo>
                    <a:lnTo>
                      <a:pt x="742" y="296"/>
                    </a:lnTo>
                    <a:lnTo>
                      <a:pt x="754" y="1341"/>
                    </a:lnTo>
                    <a:lnTo>
                      <a:pt x="756" y="1358"/>
                    </a:lnTo>
                    <a:lnTo>
                      <a:pt x="763" y="1375"/>
                    </a:lnTo>
                    <a:lnTo>
                      <a:pt x="775" y="1388"/>
                    </a:lnTo>
                    <a:lnTo>
                      <a:pt x="790" y="1397"/>
                    </a:lnTo>
                    <a:lnTo>
                      <a:pt x="1309" y="1646"/>
                    </a:lnTo>
                    <a:lnTo>
                      <a:pt x="1324" y="1650"/>
                    </a:lnTo>
                    <a:lnTo>
                      <a:pt x="1341" y="1651"/>
                    </a:lnTo>
                    <a:lnTo>
                      <a:pt x="1356" y="1649"/>
                    </a:lnTo>
                    <a:lnTo>
                      <a:pt x="1370" y="1642"/>
                    </a:lnTo>
                    <a:lnTo>
                      <a:pt x="1383" y="1631"/>
                    </a:lnTo>
                    <a:lnTo>
                      <a:pt x="1392" y="1618"/>
                    </a:lnTo>
                    <a:lnTo>
                      <a:pt x="1398" y="1604"/>
                    </a:lnTo>
                    <a:lnTo>
                      <a:pt x="1400" y="1587"/>
                    </a:lnTo>
                    <a:lnTo>
                      <a:pt x="1400" y="516"/>
                    </a:lnTo>
                    <a:lnTo>
                      <a:pt x="1398" y="498"/>
                    </a:lnTo>
                    <a:lnTo>
                      <a:pt x="1390" y="482"/>
                    </a:lnTo>
                    <a:lnTo>
                      <a:pt x="1377" y="467"/>
                    </a:lnTo>
                    <a:lnTo>
                      <a:pt x="1361" y="458"/>
                    </a:lnTo>
                    <a:lnTo>
                      <a:pt x="830" y="236"/>
                    </a:lnTo>
                    <a:lnTo>
                      <a:pt x="814" y="232"/>
                    </a:lnTo>
                    <a:lnTo>
                      <a:pt x="799" y="232"/>
                    </a:lnTo>
                    <a:close/>
                    <a:moveTo>
                      <a:pt x="875" y="0"/>
                    </a:moveTo>
                    <a:lnTo>
                      <a:pt x="907" y="3"/>
                    </a:lnTo>
                    <a:lnTo>
                      <a:pt x="938" y="12"/>
                    </a:lnTo>
                    <a:lnTo>
                      <a:pt x="1597" y="274"/>
                    </a:lnTo>
                    <a:lnTo>
                      <a:pt x="1621" y="285"/>
                    </a:lnTo>
                    <a:lnTo>
                      <a:pt x="1642" y="300"/>
                    </a:lnTo>
                    <a:lnTo>
                      <a:pt x="1659" y="319"/>
                    </a:lnTo>
                    <a:lnTo>
                      <a:pt x="1674" y="340"/>
                    </a:lnTo>
                    <a:lnTo>
                      <a:pt x="1685" y="364"/>
                    </a:lnTo>
                    <a:lnTo>
                      <a:pt x="1691" y="388"/>
                    </a:lnTo>
                    <a:lnTo>
                      <a:pt x="1693" y="415"/>
                    </a:lnTo>
                    <a:lnTo>
                      <a:pt x="1693" y="1774"/>
                    </a:lnTo>
                    <a:lnTo>
                      <a:pt x="1691" y="1795"/>
                    </a:lnTo>
                    <a:lnTo>
                      <a:pt x="1686" y="1815"/>
                    </a:lnTo>
                    <a:lnTo>
                      <a:pt x="1676" y="1833"/>
                    </a:lnTo>
                    <a:lnTo>
                      <a:pt x="1663" y="1849"/>
                    </a:lnTo>
                    <a:lnTo>
                      <a:pt x="1646" y="1863"/>
                    </a:lnTo>
                    <a:lnTo>
                      <a:pt x="1546" y="1932"/>
                    </a:lnTo>
                    <a:lnTo>
                      <a:pt x="1526" y="1944"/>
                    </a:lnTo>
                    <a:lnTo>
                      <a:pt x="1503" y="1954"/>
                    </a:lnTo>
                    <a:lnTo>
                      <a:pt x="1479" y="1959"/>
                    </a:lnTo>
                    <a:lnTo>
                      <a:pt x="1455" y="1961"/>
                    </a:lnTo>
                    <a:lnTo>
                      <a:pt x="71" y="1961"/>
                    </a:lnTo>
                    <a:lnTo>
                      <a:pt x="53" y="1958"/>
                    </a:lnTo>
                    <a:lnTo>
                      <a:pt x="35" y="1951"/>
                    </a:lnTo>
                    <a:lnTo>
                      <a:pt x="20" y="1939"/>
                    </a:lnTo>
                    <a:lnTo>
                      <a:pt x="9" y="1925"/>
                    </a:lnTo>
                    <a:lnTo>
                      <a:pt x="2" y="1908"/>
                    </a:lnTo>
                    <a:lnTo>
                      <a:pt x="0" y="1888"/>
                    </a:lnTo>
                    <a:lnTo>
                      <a:pt x="0" y="1788"/>
                    </a:lnTo>
                    <a:lnTo>
                      <a:pt x="2" y="1768"/>
                    </a:lnTo>
                    <a:lnTo>
                      <a:pt x="9" y="1752"/>
                    </a:lnTo>
                    <a:lnTo>
                      <a:pt x="20" y="1737"/>
                    </a:lnTo>
                    <a:lnTo>
                      <a:pt x="34" y="1726"/>
                    </a:lnTo>
                    <a:lnTo>
                      <a:pt x="52" y="1718"/>
                    </a:lnTo>
                    <a:lnTo>
                      <a:pt x="71" y="1715"/>
                    </a:lnTo>
                    <a:lnTo>
                      <a:pt x="1142" y="1711"/>
                    </a:lnTo>
                    <a:lnTo>
                      <a:pt x="619" y="1440"/>
                    </a:lnTo>
                    <a:lnTo>
                      <a:pt x="628" y="1420"/>
                    </a:lnTo>
                    <a:lnTo>
                      <a:pt x="635" y="1401"/>
                    </a:lnTo>
                    <a:lnTo>
                      <a:pt x="639" y="1386"/>
                    </a:lnTo>
                    <a:lnTo>
                      <a:pt x="641" y="1374"/>
                    </a:lnTo>
                    <a:lnTo>
                      <a:pt x="642" y="1364"/>
                    </a:lnTo>
                    <a:lnTo>
                      <a:pt x="642" y="1359"/>
                    </a:lnTo>
                    <a:lnTo>
                      <a:pt x="642" y="1357"/>
                    </a:lnTo>
                    <a:lnTo>
                      <a:pt x="631" y="110"/>
                    </a:lnTo>
                    <a:lnTo>
                      <a:pt x="633" y="91"/>
                    </a:lnTo>
                    <a:lnTo>
                      <a:pt x="639" y="72"/>
                    </a:lnTo>
                    <a:lnTo>
                      <a:pt x="650" y="57"/>
                    </a:lnTo>
                    <a:lnTo>
                      <a:pt x="664" y="44"/>
                    </a:lnTo>
                    <a:lnTo>
                      <a:pt x="680" y="34"/>
                    </a:lnTo>
                    <a:lnTo>
                      <a:pt x="698" y="28"/>
                    </a:lnTo>
                    <a:lnTo>
                      <a:pt x="843" y="3"/>
                    </a:lnTo>
                    <a:lnTo>
                      <a:pt x="8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24" name="Freeform 23"/>
              <p:cNvSpPr>
                <a:spLocks/>
              </p:cNvSpPr>
              <p:nvPr/>
            </p:nvSpPr>
            <p:spPr bwMode="auto">
              <a:xfrm>
                <a:off x="9871076" y="2551113"/>
                <a:ext cx="111125" cy="111125"/>
              </a:xfrm>
              <a:custGeom>
                <a:avLst/>
                <a:gdLst>
                  <a:gd name="T0" fmla="*/ 612 w 1110"/>
                  <a:gd name="T1" fmla="*/ 3 h 1115"/>
                  <a:gd name="T2" fmla="*/ 720 w 1110"/>
                  <a:gd name="T3" fmla="*/ 25 h 1115"/>
                  <a:gd name="T4" fmla="*/ 820 w 1110"/>
                  <a:gd name="T5" fmla="*/ 67 h 1115"/>
                  <a:gd name="T6" fmla="*/ 909 w 1110"/>
                  <a:gd name="T7" fmla="*/ 127 h 1115"/>
                  <a:gd name="T8" fmla="*/ 984 w 1110"/>
                  <a:gd name="T9" fmla="*/ 203 h 1115"/>
                  <a:gd name="T10" fmla="*/ 1044 w 1110"/>
                  <a:gd name="T11" fmla="*/ 291 h 1115"/>
                  <a:gd name="T12" fmla="*/ 1086 w 1110"/>
                  <a:gd name="T13" fmla="*/ 391 h 1115"/>
                  <a:gd name="T14" fmla="*/ 1108 w 1110"/>
                  <a:gd name="T15" fmla="*/ 500 h 1115"/>
                  <a:gd name="T16" fmla="*/ 1108 w 1110"/>
                  <a:gd name="T17" fmla="*/ 614 h 1115"/>
                  <a:gd name="T18" fmla="*/ 1086 w 1110"/>
                  <a:gd name="T19" fmla="*/ 723 h 1115"/>
                  <a:gd name="T20" fmla="*/ 1044 w 1110"/>
                  <a:gd name="T21" fmla="*/ 823 h 1115"/>
                  <a:gd name="T22" fmla="*/ 984 w 1110"/>
                  <a:gd name="T23" fmla="*/ 912 h 1115"/>
                  <a:gd name="T24" fmla="*/ 909 w 1110"/>
                  <a:gd name="T25" fmla="*/ 988 h 1115"/>
                  <a:gd name="T26" fmla="*/ 820 w 1110"/>
                  <a:gd name="T27" fmla="*/ 1047 h 1115"/>
                  <a:gd name="T28" fmla="*/ 720 w 1110"/>
                  <a:gd name="T29" fmla="*/ 1090 h 1115"/>
                  <a:gd name="T30" fmla="*/ 612 w 1110"/>
                  <a:gd name="T31" fmla="*/ 1112 h 1115"/>
                  <a:gd name="T32" fmla="*/ 498 w 1110"/>
                  <a:gd name="T33" fmla="*/ 1112 h 1115"/>
                  <a:gd name="T34" fmla="*/ 390 w 1110"/>
                  <a:gd name="T35" fmla="*/ 1090 h 1115"/>
                  <a:gd name="T36" fmla="*/ 291 w 1110"/>
                  <a:gd name="T37" fmla="*/ 1047 h 1115"/>
                  <a:gd name="T38" fmla="*/ 203 w 1110"/>
                  <a:gd name="T39" fmla="*/ 988 h 1115"/>
                  <a:gd name="T40" fmla="*/ 128 w 1110"/>
                  <a:gd name="T41" fmla="*/ 912 h 1115"/>
                  <a:gd name="T42" fmla="*/ 68 w 1110"/>
                  <a:gd name="T43" fmla="*/ 823 h 1115"/>
                  <a:gd name="T44" fmla="*/ 26 w 1110"/>
                  <a:gd name="T45" fmla="*/ 723 h 1115"/>
                  <a:gd name="T46" fmla="*/ 3 w 1110"/>
                  <a:gd name="T47" fmla="*/ 614 h 1115"/>
                  <a:gd name="T48" fmla="*/ 3 w 1110"/>
                  <a:gd name="T49" fmla="*/ 500 h 1115"/>
                  <a:gd name="T50" fmla="*/ 26 w 1110"/>
                  <a:gd name="T51" fmla="*/ 391 h 1115"/>
                  <a:gd name="T52" fmla="*/ 68 w 1110"/>
                  <a:gd name="T53" fmla="*/ 291 h 1115"/>
                  <a:gd name="T54" fmla="*/ 128 w 1110"/>
                  <a:gd name="T55" fmla="*/ 203 h 1115"/>
                  <a:gd name="T56" fmla="*/ 203 w 1110"/>
                  <a:gd name="T57" fmla="*/ 127 h 1115"/>
                  <a:gd name="T58" fmla="*/ 291 w 1110"/>
                  <a:gd name="T59" fmla="*/ 67 h 1115"/>
                  <a:gd name="T60" fmla="*/ 390 w 1110"/>
                  <a:gd name="T61" fmla="*/ 25 h 1115"/>
                  <a:gd name="T62" fmla="*/ 498 w 1110"/>
                  <a:gd name="T63" fmla="*/ 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0" h="1115">
                    <a:moveTo>
                      <a:pt x="555" y="0"/>
                    </a:moveTo>
                    <a:lnTo>
                      <a:pt x="612" y="3"/>
                    </a:lnTo>
                    <a:lnTo>
                      <a:pt x="667" y="11"/>
                    </a:lnTo>
                    <a:lnTo>
                      <a:pt x="720" y="25"/>
                    </a:lnTo>
                    <a:lnTo>
                      <a:pt x="772" y="44"/>
                    </a:lnTo>
                    <a:lnTo>
                      <a:pt x="820" y="67"/>
                    </a:lnTo>
                    <a:lnTo>
                      <a:pt x="866" y="95"/>
                    </a:lnTo>
                    <a:lnTo>
                      <a:pt x="909" y="127"/>
                    </a:lnTo>
                    <a:lnTo>
                      <a:pt x="948" y="163"/>
                    </a:lnTo>
                    <a:lnTo>
                      <a:pt x="984" y="203"/>
                    </a:lnTo>
                    <a:lnTo>
                      <a:pt x="1015" y="245"/>
                    </a:lnTo>
                    <a:lnTo>
                      <a:pt x="1044" y="291"/>
                    </a:lnTo>
                    <a:lnTo>
                      <a:pt x="1067" y="340"/>
                    </a:lnTo>
                    <a:lnTo>
                      <a:pt x="1086" y="391"/>
                    </a:lnTo>
                    <a:lnTo>
                      <a:pt x="1099" y="445"/>
                    </a:lnTo>
                    <a:lnTo>
                      <a:pt x="1108" y="500"/>
                    </a:lnTo>
                    <a:lnTo>
                      <a:pt x="1110" y="557"/>
                    </a:lnTo>
                    <a:lnTo>
                      <a:pt x="1108" y="614"/>
                    </a:lnTo>
                    <a:lnTo>
                      <a:pt x="1099" y="670"/>
                    </a:lnTo>
                    <a:lnTo>
                      <a:pt x="1086" y="723"/>
                    </a:lnTo>
                    <a:lnTo>
                      <a:pt x="1067" y="774"/>
                    </a:lnTo>
                    <a:lnTo>
                      <a:pt x="1044" y="823"/>
                    </a:lnTo>
                    <a:lnTo>
                      <a:pt x="1015" y="869"/>
                    </a:lnTo>
                    <a:lnTo>
                      <a:pt x="984" y="912"/>
                    </a:lnTo>
                    <a:lnTo>
                      <a:pt x="948" y="951"/>
                    </a:lnTo>
                    <a:lnTo>
                      <a:pt x="909" y="988"/>
                    </a:lnTo>
                    <a:lnTo>
                      <a:pt x="866" y="1020"/>
                    </a:lnTo>
                    <a:lnTo>
                      <a:pt x="820" y="1047"/>
                    </a:lnTo>
                    <a:lnTo>
                      <a:pt x="772" y="1071"/>
                    </a:lnTo>
                    <a:lnTo>
                      <a:pt x="720" y="1090"/>
                    </a:lnTo>
                    <a:lnTo>
                      <a:pt x="667" y="1103"/>
                    </a:lnTo>
                    <a:lnTo>
                      <a:pt x="612" y="1112"/>
                    </a:lnTo>
                    <a:lnTo>
                      <a:pt x="555" y="1115"/>
                    </a:lnTo>
                    <a:lnTo>
                      <a:pt x="498" y="1112"/>
                    </a:lnTo>
                    <a:lnTo>
                      <a:pt x="443" y="1103"/>
                    </a:lnTo>
                    <a:lnTo>
                      <a:pt x="390" y="1090"/>
                    </a:lnTo>
                    <a:lnTo>
                      <a:pt x="339" y="1071"/>
                    </a:lnTo>
                    <a:lnTo>
                      <a:pt x="291" y="1047"/>
                    </a:lnTo>
                    <a:lnTo>
                      <a:pt x="245" y="1020"/>
                    </a:lnTo>
                    <a:lnTo>
                      <a:pt x="203" y="988"/>
                    </a:lnTo>
                    <a:lnTo>
                      <a:pt x="163" y="951"/>
                    </a:lnTo>
                    <a:lnTo>
                      <a:pt x="128" y="912"/>
                    </a:lnTo>
                    <a:lnTo>
                      <a:pt x="95" y="869"/>
                    </a:lnTo>
                    <a:lnTo>
                      <a:pt x="68" y="823"/>
                    </a:lnTo>
                    <a:lnTo>
                      <a:pt x="44" y="774"/>
                    </a:lnTo>
                    <a:lnTo>
                      <a:pt x="26" y="723"/>
                    </a:lnTo>
                    <a:lnTo>
                      <a:pt x="12" y="670"/>
                    </a:lnTo>
                    <a:lnTo>
                      <a:pt x="3" y="614"/>
                    </a:lnTo>
                    <a:lnTo>
                      <a:pt x="0" y="557"/>
                    </a:lnTo>
                    <a:lnTo>
                      <a:pt x="3" y="500"/>
                    </a:lnTo>
                    <a:lnTo>
                      <a:pt x="12" y="445"/>
                    </a:lnTo>
                    <a:lnTo>
                      <a:pt x="26" y="391"/>
                    </a:lnTo>
                    <a:lnTo>
                      <a:pt x="44" y="340"/>
                    </a:lnTo>
                    <a:lnTo>
                      <a:pt x="68" y="291"/>
                    </a:lnTo>
                    <a:lnTo>
                      <a:pt x="95" y="245"/>
                    </a:lnTo>
                    <a:lnTo>
                      <a:pt x="128" y="203"/>
                    </a:lnTo>
                    <a:lnTo>
                      <a:pt x="163" y="163"/>
                    </a:lnTo>
                    <a:lnTo>
                      <a:pt x="203" y="127"/>
                    </a:lnTo>
                    <a:lnTo>
                      <a:pt x="245" y="95"/>
                    </a:lnTo>
                    <a:lnTo>
                      <a:pt x="291" y="67"/>
                    </a:lnTo>
                    <a:lnTo>
                      <a:pt x="339" y="44"/>
                    </a:lnTo>
                    <a:lnTo>
                      <a:pt x="390" y="25"/>
                    </a:lnTo>
                    <a:lnTo>
                      <a:pt x="443" y="11"/>
                    </a:lnTo>
                    <a:lnTo>
                      <a:pt x="498" y="3"/>
                    </a:lnTo>
                    <a:lnTo>
                      <a:pt x="5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25" name="Freeform 24"/>
              <p:cNvSpPr>
                <a:spLocks/>
              </p:cNvSpPr>
              <p:nvPr/>
            </p:nvSpPr>
            <p:spPr bwMode="auto">
              <a:xfrm>
                <a:off x="9802813" y="2635250"/>
                <a:ext cx="215900" cy="222250"/>
              </a:xfrm>
              <a:custGeom>
                <a:avLst/>
                <a:gdLst>
                  <a:gd name="T0" fmla="*/ 599 w 2177"/>
                  <a:gd name="T1" fmla="*/ 10 h 2245"/>
                  <a:gd name="T2" fmla="*/ 721 w 2177"/>
                  <a:gd name="T3" fmla="*/ 62 h 2245"/>
                  <a:gd name="T4" fmla="*/ 835 w 2177"/>
                  <a:gd name="T5" fmla="*/ 151 h 2245"/>
                  <a:gd name="T6" fmla="*/ 932 w 2177"/>
                  <a:gd name="T7" fmla="*/ 268 h 2245"/>
                  <a:gd name="T8" fmla="*/ 1002 w 2177"/>
                  <a:gd name="T9" fmla="*/ 404 h 2245"/>
                  <a:gd name="T10" fmla="*/ 1034 w 2177"/>
                  <a:gd name="T11" fmla="*/ 549 h 2245"/>
                  <a:gd name="T12" fmla="*/ 1021 w 2177"/>
                  <a:gd name="T13" fmla="*/ 696 h 2245"/>
                  <a:gd name="T14" fmla="*/ 1000 w 2177"/>
                  <a:gd name="T15" fmla="*/ 794 h 2245"/>
                  <a:gd name="T16" fmla="*/ 1022 w 2177"/>
                  <a:gd name="T17" fmla="*/ 882 h 2245"/>
                  <a:gd name="T18" fmla="*/ 1070 w 2177"/>
                  <a:gd name="T19" fmla="*/ 970 h 2245"/>
                  <a:gd name="T20" fmla="*/ 1136 w 2177"/>
                  <a:gd name="T21" fmla="*/ 1047 h 2245"/>
                  <a:gd name="T22" fmla="*/ 1227 w 2177"/>
                  <a:gd name="T23" fmla="*/ 1106 h 2245"/>
                  <a:gd name="T24" fmla="*/ 1344 w 2177"/>
                  <a:gd name="T25" fmla="*/ 1136 h 2245"/>
                  <a:gd name="T26" fmla="*/ 1475 w 2177"/>
                  <a:gd name="T27" fmla="*/ 1138 h 2245"/>
                  <a:gd name="T28" fmla="*/ 1614 w 2177"/>
                  <a:gd name="T29" fmla="*/ 1120 h 2245"/>
                  <a:gd name="T30" fmla="*/ 1751 w 2177"/>
                  <a:gd name="T31" fmla="*/ 1086 h 2245"/>
                  <a:gd name="T32" fmla="*/ 1883 w 2177"/>
                  <a:gd name="T33" fmla="*/ 1046 h 2245"/>
                  <a:gd name="T34" fmla="*/ 1993 w 2177"/>
                  <a:gd name="T35" fmla="*/ 1034 h 2245"/>
                  <a:gd name="T36" fmla="*/ 2085 w 2177"/>
                  <a:gd name="T37" fmla="*/ 1071 h 2245"/>
                  <a:gd name="T38" fmla="*/ 2150 w 2177"/>
                  <a:gd name="T39" fmla="*/ 1146 h 2245"/>
                  <a:gd name="T40" fmla="*/ 2177 w 2177"/>
                  <a:gd name="T41" fmla="*/ 1243 h 2245"/>
                  <a:gd name="T42" fmla="*/ 2163 w 2177"/>
                  <a:gd name="T43" fmla="*/ 1335 h 2245"/>
                  <a:gd name="T44" fmla="*/ 2112 w 2177"/>
                  <a:gd name="T45" fmla="*/ 1412 h 2245"/>
                  <a:gd name="T46" fmla="*/ 2031 w 2177"/>
                  <a:gd name="T47" fmla="*/ 1462 h 2245"/>
                  <a:gd name="T48" fmla="*/ 1753 w 2177"/>
                  <a:gd name="T49" fmla="*/ 1545 h 2245"/>
                  <a:gd name="T50" fmla="*/ 1500 w 2177"/>
                  <a:gd name="T51" fmla="*/ 1583 h 2245"/>
                  <a:gd name="T52" fmla="*/ 1296 w 2177"/>
                  <a:gd name="T53" fmla="*/ 1579 h 2245"/>
                  <a:gd name="T54" fmla="*/ 1123 w 2177"/>
                  <a:gd name="T55" fmla="*/ 1543 h 2245"/>
                  <a:gd name="T56" fmla="*/ 960 w 2177"/>
                  <a:gd name="T57" fmla="*/ 1462 h 2245"/>
                  <a:gd name="T58" fmla="*/ 803 w 2177"/>
                  <a:gd name="T59" fmla="*/ 1337 h 2245"/>
                  <a:gd name="T60" fmla="*/ 682 w 2177"/>
                  <a:gd name="T61" fmla="*/ 1195 h 2245"/>
                  <a:gd name="T62" fmla="*/ 593 w 2177"/>
                  <a:gd name="T63" fmla="*/ 1049 h 2245"/>
                  <a:gd name="T64" fmla="*/ 528 w 2177"/>
                  <a:gd name="T65" fmla="*/ 910 h 2245"/>
                  <a:gd name="T66" fmla="*/ 487 w 2177"/>
                  <a:gd name="T67" fmla="*/ 787 h 2245"/>
                  <a:gd name="T68" fmla="*/ 462 w 2177"/>
                  <a:gd name="T69" fmla="*/ 692 h 2245"/>
                  <a:gd name="T70" fmla="*/ 452 w 2177"/>
                  <a:gd name="T71" fmla="*/ 635 h 2245"/>
                  <a:gd name="T72" fmla="*/ 450 w 2177"/>
                  <a:gd name="T73" fmla="*/ 627 h 2245"/>
                  <a:gd name="T74" fmla="*/ 444 w 2177"/>
                  <a:gd name="T75" fmla="*/ 676 h 2245"/>
                  <a:gd name="T76" fmla="*/ 439 w 2177"/>
                  <a:gd name="T77" fmla="*/ 770 h 2245"/>
                  <a:gd name="T78" fmla="*/ 446 w 2177"/>
                  <a:gd name="T79" fmla="*/ 905 h 2245"/>
                  <a:gd name="T80" fmla="*/ 475 w 2177"/>
                  <a:gd name="T81" fmla="*/ 1072 h 2245"/>
                  <a:gd name="T82" fmla="*/ 537 w 2177"/>
                  <a:gd name="T83" fmla="*/ 1264 h 2245"/>
                  <a:gd name="T84" fmla="*/ 572 w 2177"/>
                  <a:gd name="T85" fmla="*/ 1462 h 2245"/>
                  <a:gd name="T86" fmla="*/ 488 w 2177"/>
                  <a:gd name="T87" fmla="*/ 1673 h 2245"/>
                  <a:gd name="T88" fmla="*/ 408 w 2177"/>
                  <a:gd name="T89" fmla="*/ 1934 h 2245"/>
                  <a:gd name="T90" fmla="*/ 342 w 2177"/>
                  <a:gd name="T91" fmla="*/ 2245 h 2245"/>
                  <a:gd name="T92" fmla="*/ 2 w 2177"/>
                  <a:gd name="T93" fmla="*/ 297 h 2245"/>
                  <a:gd name="T94" fmla="*/ 27 w 2177"/>
                  <a:gd name="T95" fmla="*/ 271 h 2245"/>
                  <a:gd name="T96" fmla="*/ 79 w 2177"/>
                  <a:gd name="T97" fmla="*/ 222 h 2245"/>
                  <a:gd name="T98" fmla="*/ 152 w 2177"/>
                  <a:gd name="T99" fmla="*/ 160 h 2245"/>
                  <a:gd name="T100" fmla="*/ 241 w 2177"/>
                  <a:gd name="T101" fmla="*/ 97 h 2245"/>
                  <a:gd name="T102" fmla="*/ 341 w 2177"/>
                  <a:gd name="T103" fmla="*/ 42 h 2245"/>
                  <a:gd name="T104" fmla="*/ 446 w 2177"/>
                  <a:gd name="T105" fmla="*/ 8 h 2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7" h="2245">
                    <a:moveTo>
                      <a:pt x="517" y="0"/>
                    </a:moveTo>
                    <a:lnTo>
                      <a:pt x="558" y="2"/>
                    </a:lnTo>
                    <a:lnTo>
                      <a:pt x="599" y="10"/>
                    </a:lnTo>
                    <a:lnTo>
                      <a:pt x="639" y="23"/>
                    </a:lnTo>
                    <a:lnTo>
                      <a:pt x="680" y="40"/>
                    </a:lnTo>
                    <a:lnTo>
                      <a:pt x="721" y="62"/>
                    </a:lnTo>
                    <a:lnTo>
                      <a:pt x="760" y="89"/>
                    </a:lnTo>
                    <a:lnTo>
                      <a:pt x="798" y="118"/>
                    </a:lnTo>
                    <a:lnTo>
                      <a:pt x="835" y="151"/>
                    </a:lnTo>
                    <a:lnTo>
                      <a:pt x="870" y="188"/>
                    </a:lnTo>
                    <a:lnTo>
                      <a:pt x="902" y="227"/>
                    </a:lnTo>
                    <a:lnTo>
                      <a:pt x="932" y="268"/>
                    </a:lnTo>
                    <a:lnTo>
                      <a:pt x="958" y="312"/>
                    </a:lnTo>
                    <a:lnTo>
                      <a:pt x="982" y="357"/>
                    </a:lnTo>
                    <a:lnTo>
                      <a:pt x="1002" y="404"/>
                    </a:lnTo>
                    <a:lnTo>
                      <a:pt x="1017" y="451"/>
                    </a:lnTo>
                    <a:lnTo>
                      <a:pt x="1028" y="500"/>
                    </a:lnTo>
                    <a:lnTo>
                      <a:pt x="1034" y="549"/>
                    </a:lnTo>
                    <a:lnTo>
                      <a:pt x="1035" y="598"/>
                    </a:lnTo>
                    <a:lnTo>
                      <a:pt x="1031" y="647"/>
                    </a:lnTo>
                    <a:lnTo>
                      <a:pt x="1021" y="696"/>
                    </a:lnTo>
                    <a:lnTo>
                      <a:pt x="1005" y="744"/>
                    </a:lnTo>
                    <a:lnTo>
                      <a:pt x="1000" y="768"/>
                    </a:lnTo>
                    <a:lnTo>
                      <a:pt x="1000" y="794"/>
                    </a:lnTo>
                    <a:lnTo>
                      <a:pt x="1004" y="823"/>
                    </a:lnTo>
                    <a:lnTo>
                      <a:pt x="1011" y="853"/>
                    </a:lnTo>
                    <a:lnTo>
                      <a:pt x="1022" y="882"/>
                    </a:lnTo>
                    <a:lnTo>
                      <a:pt x="1035" y="912"/>
                    </a:lnTo>
                    <a:lnTo>
                      <a:pt x="1052" y="942"/>
                    </a:lnTo>
                    <a:lnTo>
                      <a:pt x="1070" y="970"/>
                    </a:lnTo>
                    <a:lnTo>
                      <a:pt x="1091" y="998"/>
                    </a:lnTo>
                    <a:lnTo>
                      <a:pt x="1113" y="1024"/>
                    </a:lnTo>
                    <a:lnTo>
                      <a:pt x="1136" y="1047"/>
                    </a:lnTo>
                    <a:lnTo>
                      <a:pt x="1160" y="1068"/>
                    </a:lnTo>
                    <a:lnTo>
                      <a:pt x="1192" y="1089"/>
                    </a:lnTo>
                    <a:lnTo>
                      <a:pt x="1227" y="1106"/>
                    </a:lnTo>
                    <a:lnTo>
                      <a:pt x="1264" y="1120"/>
                    </a:lnTo>
                    <a:lnTo>
                      <a:pt x="1302" y="1130"/>
                    </a:lnTo>
                    <a:lnTo>
                      <a:pt x="1344" y="1136"/>
                    </a:lnTo>
                    <a:lnTo>
                      <a:pt x="1386" y="1140"/>
                    </a:lnTo>
                    <a:lnTo>
                      <a:pt x="1431" y="1140"/>
                    </a:lnTo>
                    <a:lnTo>
                      <a:pt x="1475" y="1138"/>
                    </a:lnTo>
                    <a:lnTo>
                      <a:pt x="1521" y="1134"/>
                    </a:lnTo>
                    <a:lnTo>
                      <a:pt x="1567" y="1128"/>
                    </a:lnTo>
                    <a:lnTo>
                      <a:pt x="1614" y="1120"/>
                    </a:lnTo>
                    <a:lnTo>
                      <a:pt x="1660" y="1110"/>
                    </a:lnTo>
                    <a:lnTo>
                      <a:pt x="1705" y="1098"/>
                    </a:lnTo>
                    <a:lnTo>
                      <a:pt x="1751" y="1086"/>
                    </a:lnTo>
                    <a:lnTo>
                      <a:pt x="1796" y="1073"/>
                    </a:lnTo>
                    <a:lnTo>
                      <a:pt x="1840" y="1059"/>
                    </a:lnTo>
                    <a:lnTo>
                      <a:pt x="1883" y="1046"/>
                    </a:lnTo>
                    <a:lnTo>
                      <a:pt x="1920" y="1036"/>
                    </a:lnTo>
                    <a:lnTo>
                      <a:pt x="1957" y="1032"/>
                    </a:lnTo>
                    <a:lnTo>
                      <a:pt x="1993" y="1034"/>
                    </a:lnTo>
                    <a:lnTo>
                      <a:pt x="2026" y="1041"/>
                    </a:lnTo>
                    <a:lnTo>
                      <a:pt x="2057" y="1053"/>
                    </a:lnTo>
                    <a:lnTo>
                      <a:pt x="2085" y="1071"/>
                    </a:lnTo>
                    <a:lnTo>
                      <a:pt x="2110" y="1092"/>
                    </a:lnTo>
                    <a:lnTo>
                      <a:pt x="2132" y="1118"/>
                    </a:lnTo>
                    <a:lnTo>
                      <a:pt x="2150" y="1146"/>
                    </a:lnTo>
                    <a:lnTo>
                      <a:pt x="2165" y="1180"/>
                    </a:lnTo>
                    <a:lnTo>
                      <a:pt x="2173" y="1211"/>
                    </a:lnTo>
                    <a:lnTo>
                      <a:pt x="2177" y="1243"/>
                    </a:lnTo>
                    <a:lnTo>
                      <a:pt x="2177" y="1274"/>
                    </a:lnTo>
                    <a:lnTo>
                      <a:pt x="2172" y="1305"/>
                    </a:lnTo>
                    <a:lnTo>
                      <a:pt x="2163" y="1335"/>
                    </a:lnTo>
                    <a:lnTo>
                      <a:pt x="2149" y="1362"/>
                    </a:lnTo>
                    <a:lnTo>
                      <a:pt x="2132" y="1389"/>
                    </a:lnTo>
                    <a:lnTo>
                      <a:pt x="2112" y="1412"/>
                    </a:lnTo>
                    <a:lnTo>
                      <a:pt x="2088" y="1432"/>
                    </a:lnTo>
                    <a:lnTo>
                      <a:pt x="2061" y="1449"/>
                    </a:lnTo>
                    <a:lnTo>
                      <a:pt x="2031" y="1462"/>
                    </a:lnTo>
                    <a:lnTo>
                      <a:pt x="1936" y="1495"/>
                    </a:lnTo>
                    <a:lnTo>
                      <a:pt x="1843" y="1523"/>
                    </a:lnTo>
                    <a:lnTo>
                      <a:pt x="1753" y="1545"/>
                    </a:lnTo>
                    <a:lnTo>
                      <a:pt x="1666" y="1563"/>
                    </a:lnTo>
                    <a:lnTo>
                      <a:pt x="1581" y="1575"/>
                    </a:lnTo>
                    <a:lnTo>
                      <a:pt x="1500" y="1583"/>
                    </a:lnTo>
                    <a:lnTo>
                      <a:pt x="1421" y="1585"/>
                    </a:lnTo>
                    <a:lnTo>
                      <a:pt x="1357" y="1584"/>
                    </a:lnTo>
                    <a:lnTo>
                      <a:pt x="1296" y="1579"/>
                    </a:lnTo>
                    <a:lnTo>
                      <a:pt x="1236" y="1571"/>
                    </a:lnTo>
                    <a:lnTo>
                      <a:pt x="1178" y="1560"/>
                    </a:lnTo>
                    <a:lnTo>
                      <a:pt x="1123" y="1543"/>
                    </a:lnTo>
                    <a:lnTo>
                      <a:pt x="1070" y="1524"/>
                    </a:lnTo>
                    <a:lnTo>
                      <a:pt x="1020" y="1498"/>
                    </a:lnTo>
                    <a:lnTo>
                      <a:pt x="960" y="1462"/>
                    </a:lnTo>
                    <a:lnTo>
                      <a:pt x="903" y="1423"/>
                    </a:lnTo>
                    <a:lnTo>
                      <a:pt x="851" y="1381"/>
                    </a:lnTo>
                    <a:lnTo>
                      <a:pt x="803" y="1337"/>
                    </a:lnTo>
                    <a:lnTo>
                      <a:pt x="760" y="1291"/>
                    </a:lnTo>
                    <a:lnTo>
                      <a:pt x="719" y="1244"/>
                    </a:lnTo>
                    <a:lnTo>
                      <a:pt x="682" y="1195"/>
                    </a:lnTo>
                    <a:lnTo>
                      <a:pt x="650" y="1146"/>
                    </a:lnTo>
                    <a:lnTo>
                      <a:pt x="619" y="1098"/>
                    </a:lnTo>
                    <a:lnTo>
                      <a:pt x="593" y="1049"/>
                    </a:lnTo>
                    <a:lnTo>
                      <a:pt x="568" y="1002"/>
                    </a:lnTo>
                    <a:lnTo>
                      <a:pt x="547" y="955"/>
                    </a:lnTo>
                    <a:lnTo>
                      <a:pt x="528" y="910"/>
                    </a:lnTo>
                    <a:lnTo>
                      <a:pt x="512" y="867"/>
                    </a:lnTo>
                    <a:lnTo>
                      <a:pt x="498" y="826"/>
                    </a:lnTo>
                    <a:lnTo>
                      <a:pt x="487" y="787"/>
                    </a:lnTo>
                    <a:lnTo>
                      <a:pt x="477" y="752"/>
                    </a:lnTo>
                    <a:lnTo>
                      <a:pt x="468" y="720"/>
                    </a:lnTo>
                    <a:lnTo>
                      <a:pt x="462" y="692"/>
                    </a:lnTo>
                    <a:lnTo>
                      <a:pt x="457" y="669"/>
                    </a:lnTo>
                    <a:lnTo>
                      <a:pt x="454" y="649"/>
                    </a:lnTo>
                    <a:lnTo>
                      <a:pt x="452" y="635"/>
                    </a:lnTo>
                    <a:lnTo>
                      <a:pt x="451" y="626"/>
                    </a:lnTo>
                    <a:lnTo>
                      <a:pt x="450" y="623"/>
                    </a:lnTo>
                    <a:lnTo>
                      <a:pt x="450" y="627"/>
                    </a:lnTo>
                    <a:lnTo>
                      <a:pt x="448" y="638"/>
                    </a:lnTo>
                    <a:lnTo>
                      <a:pt x="446" y="653"/>
                    </a:lnTo>
                    <a:lnTo>
                      <a:pt x="444" y="676"/>
                    </a:lnTo>
                    <a:lnTo>
                      <a:pt x="441" y="702"/>
                    </a:lnTo>
                    <a:lnTo>
                      <a:pt x="440" y="734"/>
                    </a:lnTo>
                    <a:lnTo>
                      <a:pt x="439" y="770"/>
                    </a:lnTo>
                    <a:lnTo>
                      <a:pt x="440" y="811"/>
                    </a:lnTo>
                    <a:lnTo>
                      <a:pt x="442" y="856"/>
                    </a:lnTo>
                    <a:lnTo>
                      <a:pt x="446" y="905"/>
                    </a:lnTo>
                    <a:lnTo>
                      <a:pt x="453" y="957"/>
                    </a:lnTo>
                    <a:lnTo>
                      <a:pt x="463" y="1013"/>
                    </a:lnTo>
                    <a:lnTo>
                      <a:pt x="475" y="1072"/>
                    </a:lnTo>
                    <a:lnTo>
                      <a:pt x="492" y="1134"/>
                    </a:lnTo>
                    <a:lnTo>
                      <a:pt x="512" y="1197"/>
                    </a:lnTo>
                    <a:lnTo>
                      <a:pt x="537" y="1264"/>
                    </a:lnTo>
                    <a:lnTo>
                      <a:pt x="566" y="1333"/>
                    </a:lnTo>
                    <a:lnTo>
                      <a:pt x="600" y="1403"/>
                    </a:lnTo>
                    <a:lnTo>
                      <a:pt x="572" y="1462"/>
                    </a:lnTo>
                    <a:lnTo>
                      <a:pt x="544" y="1528"/>
                    </a:lnTo>
                    <a:lnTo>
                      <a:pt x="515" y="1597"/>
                    </a:lnTo>
                    <a:lnTo>
                      <a:pt x="488" y="1673"/>
                    </a:lnTo>
                    <a:lnTo>
                      <a:pt x="460" y="1755"/>
                    </a:lnTo>
                    <a:lnTo>
                      <a:pt x="434" y="1841"/>
                    </a:lnTo>
                    <a:lnTo>
                      <a:pt x="408" y="1934"/>
                    </a:lnTo>
                    <a:lnTo>
                      <a:pt x="385" y="2031"/>
                    </a:lnTo>
                    <a:lnTo>
                      <a:pt x="362" y="2136"/>
                    </a:lnTo>
                    <a:lnTo>
                      <a:pt x="342" y="2245"/>
                    </a:lnTo>
                    <a:lnTo>
                      <a:pt x="0" y="2243"/>
                    </a:lnTo>
                    <a:lnTo>
                      <a:pt x="0" y="299"/>
                    </a:lnTo>
                    <a:lnTo>
                      <a:pt x="2" y="297"/>
                    </a:lnTo>
                    <a:lnTo>
                      <a:pt x="7" y="291"/>
                    </a:lnTo>
                    <a:lnTo>
                      <a:pt x="15" y="283"/>
                    </a:lnTo>
                    <a:lnTo>
                      <a:pt x="27" y="271"/>
                    </a:lnTo>
                    <a:lnTo>
                      <a:pt x="42" y="256"/>
                    </a:lnTo>
                    <a:lnTo>
                      <a:pt x="59" y="240"/>
                    </a:lnTo>
                    <a:lnTo>
                      <a:pt x="79" y="222"/>
                    </a:lnTo>
                    <a:lnTo>
                      <a:pt x="101" y="202"/>
                    </a:lnTo>
                    <a:lnTo>
                      <a:pt x="125" y="182"/>
                    </a:lnTo>
                    <a:lnTo>
                      <a:pt x="152" y="160"/>
                    </a:lnTo>
                    <a:lnTo>
                      <a:pt x="180" y="139"/>
                    </a:lnTo>
                    <a:lnTo>
                      <a:pt x="210" y="118"/>
                    </a:lnTo>
                    <a:lnTo>
                      <a:pt x="241" y="97"/>
                    </a:lnTo>
                    <a:lnTo>
                      <a:pt x="273" y="77"/>
                    </a:lnTo>
                    <a:lnTo>
                      <a:pt x="306" y="59"/>
                    </a:lnTo>
                    <a:lnTo>
                      <a:pt x="341" y="42"/>
                    </a:lnTo>
                    <a:lnTo>
                      <a:pt x="376" y="28"/>
                    </a:lnTo>
                    <a:lnTo>
                      <a:pt x="410" y="16"/>
                    </a:lnTo>
                    <a:lnTo>
                      <a:pt x="446" y="8"/>
                    </a:lnTo>
                    <a:lnTo>
                      <a:pt x="482" y="2"/>
                    </a:lnTo>
                    <a:lnTo>
                      <a:pt x="5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26" name="Freeform 25"/>
              <p:cNvSpPr>
                <a:spLocks/>
              </p:cNvSpPr>
              <p:nvPr/>
            </p:nvSpPr>
            <p:spPr bwMode="auto">
              <a:xfrm>
                <a:off x="10025063" y="2593975"/>
                <a:ext cx="53975" cy="19050"/>
              </a:xfrm>
              <a:custGeom>
                <a:avLst/>
                <a:gdLst>
                  <a:gd name="T0" fmla="*/ 296 w 553"/>
                  <a:gd name="T1" fmla="*/ 0 h 185"/>
                  <a:gd name="T2" fmla="*/ 337 w 553"/>
                  <a:gd name="T3" fmla="*/ 3 h 185"/>
                  <a:gd name="T4" fmla="*/ 381 w 553"/>
                  <a:gd name="T5" fmla="*/ 11 h 185"/>
                  <a:gd name="T6" fmla="*/ 427 w 553"/>
                  <a:gd name="T7" fmla="*/ 22 h 185"/>
                  <a:gd name="T8" fmla="*/ 474 w 553"/>
                  <a:gd name="T9" fmla="*/ 39 h 185"/>
                  <a:gd name="T10" fmla="*/ 523 w 553"/>
                  <a:gd name="T11" fmla="*/ 63 h 185"/>
                  <a:gd name="T12" fmla="*/ 535 w 553"/>
                  <a:gd name="T13" fmla="*/ 71 h 185"/>
                  <a:gd name="T14" fmla="*/ 545 w 553"/>
                  <a:gd name="T15" fmla="*/ 82 h 185"/>
                  <a:gd name="T16" fmla="*/ 551 w 553"/>
                  <a:gd name="T17" fmla="*/ 95 h 185"/>
                  <a:gd name="T18" fmla="*/ 553 w 553"/>
                  <a:gd name="T19" fmla="*/ 109 h 185"/>
                  <a:gd name="T20" fmla="*/ 552 w 553"/>
                  <a:gd name="T21" fmla="*/ 123 h 185"/>
                  <a:gd name="T22" fmla="*/ 547 w 553"/>
                  <a:gd name="T23" fmla="*/ 137 h 185"/>
                  <a:gd name="T24" fmla="*/ 539 w 553"/>
                  <a:gd name="T25" fmla="*/ 150 h 185"/>
                  <a:gd name="T26" fmla="*/ 527 w 553"/>
                  <a:gd name="T27" fmla="*/ 159 h 185"/>
                  <a:gd name="T28" fmla="*/ 514 w 553"/>
                  <a:gd name="T29" fmla="*/ 164 h 185"/>
                  <a:gd name="T30" fmla="*/ 501 w 553"/>
                  <a:gd name="T31" fmla="*/ 167 h 185"/>
                  <a:gd name="T32" fmla="*/ 487 w 553"/>
                  <a:gd name="T33" fmla="*/ 166 h 185"/>
                  <a:gd name="T34" fmla="*/ 472 w 553"/>
                  <a:gd name="T35" fmla="*/ 161 h 185"/>
                  <a:gd name="T36" fmla="*/ 430 w 553"/>
                  <a:gd name="T37" fmla="*/ 141 h 185"/>
                  <a:gd name="T38" fmla="*/ 389 w 553"/>
                  <a:gd name="T39" fmla="*/ 126 h 185"/>
                  <a:gd name="T40" fmla="*/ 349 w 553"/>
                  <a:gd name="T41" fmla="*/ 117 h 185"/>
                  <a:gd name="T42" fmla="*/ 312 w 553"/>
                  <a:gd name="T43" fmla="*/ 113 h 185"/>
                  <a:gd name="T44" fmla="*/ 278 w 553"/>
                  <a:gd name="T45" fmla="*/ 112 h 185"/>
                  <a:gd name="T46" fmla="*/ 245 w 553"/>
                  <a:gd name="T47" fmla="*/ 114 h 185"/>
                  <a:gd name="T48" fmla="*/ 216 w 553"/>
                  <a:gd name="T49" fmla="*/ 119 h 185"/>
                  <a:gd name="T50" fmla="*/ 188 w 553"/>
                  <a:gd name="T51" fmla="*/ 125 h 185"/>
                  <a:gd name="T52" fmla="*/ 164 w 553"/>
                  <a:gd name="T53" fmla="*/ 133 h 185"/>
                  <a:gd name="T54" fmla="*/ 143 w 553"/>
                  <a:gd name="T55" fmla="*/ 142 h 185"/>
                  <a:gd name="T56" fmla="*/ 125 w 553"/>
                  <a:gd name="T57" fmla="*/ 151 h 185"/>
                  <a:gd name="T58" fmla="*/ 111 w 553"/>
                  <a:gd name="T59" fmla="*/ 158 h 185"/>
                  <a:gd name="T60" fmla="*/ 100 w 553"/>
                  <a:gd name="T61" fmla="*/ 165 h 185"/>
                  <a:gd name="T62" fmla="*/ 93 w 553"/>
                  <a:gd name="T63" fmla="*/ 170 h 185"/>
                  <a:gd name="T64" fmla="*/ 90 w 553"/>
                  <a:gd name="T65" fmla="*/ 172 h 185"/>
                  <a:gd name="T66" fmla="*/ 72 w 553"/>
                  <a:gd name="T67" fmla="*/ 181 h 185"/>
                  <a:gd name="T68" fmla="*/ 55 w 553"/>
                  <a:gd name="T69" fmla="*/ 185 h 185"/>
                  <a:gd name="T70" fmla="*/ 39 w 553"/>
                  <a:gd name="T71" fmla="*/ 181 h 185"/>
                  <a:gd name="T72" fmla="*/ 24 w 553"/>
                  <a:gd name="T73" fmla="*/ 175 h 185"/>
                  <a:gd name="T74" fmla="*/ 12 w 553"/>
                  <a:gd name="T75" fmla="*/ 163 h 185"/>
                  <a:gd name="T76" fmla="*/ 4 w 553"/>
                  <a:gd name="T77" fmla="*/ 151 h 185"/>
                  <a:gd name="T78" fmla="*/ 0 w 553"/>
                  <a:gd name="T79" fmla="*/ 136 h 185"/>
                  <a:gd name="T80" fmla="*/ 0 w 553"/>
                  <a:gd name="T81" fmla="*/ 123 h 185"/>
                  <a:gd name="T82" fmla="*/ 3 w 553"/>
                  <a:gd name="T83" fmla="*/ 109 h 185"/>
                  <a:gd name="T84" fmla="*/ 10 w 553"/>
                  <a:gd name="T85" fmla="*/ 97 h 185"/>
                  <a:gd name="T86" fmla="*/ 20 w 553"/>
                  <a:gd name="T87" fmla="*/ 85 h 185"/>
                  <a:gd name="T88" fmla="*/ 24 w 553"/>
                  <a:gd name="T89" fmla="*/ 83 h 185"/>
                  <a:gd name="T90" fmla="*/ 31 w 553"/>
                  <a:gd name="T91" fmla="*/ 77 h 185"/>
                  <a:gd name="T92" fmla="*/ 44 w 553"/>
                  <a:gd name="T93" fmla="*/ 70 h 185"/>
                  <a:gd name="T94" fmla="*/ 59 w 553"/>
                  <a:gd name="T95" fmla="*/ 61 h 185"/>
                  <a:gd name="T96" fmla="*/ 77 w 553"/>
                  <a:gd name="T97" fmla="*/ 51 h 185"/>
                  <a:gd name="T98" fmla="*/ 100 w 553"/>
                  <a:gd name="T99" fmla="*/ 40 h 185"/>
                  <a:gd name="T100" fmla="*/ 125 w 553"/>
                  <a:gd name="T101" fmla="*/ 30 h 185"/>
                  <a:gd name="T102" fmla="*/ 154 w 553"/>
                  <a:gd name="T103" fmla="*/ 20 h 185"/>
                  <a:gd name="T104" fmla="*/ 185 w 553"/>
                  <a:gd name="T105" fmla="*/ 12 h 185"/>
                  <a:gd name="T106" fmla="*/ 220 w 553"/>
                  <a:gd name="T107" fmla="*/ 6 h 185"/>
                  <a:gd name="T108" fmla="*/ 256 w 553"/>
                  <a:gd name="T109" fmla="*/ 1 h 185"/>
                  <a:gd name="T110" fmla="*/ 296 w 553"/>
                  <a:gd name="T1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3" h="185">
                    <a:moveTo>
                      <a:pt x="296" y="0"/>
                    </a:moveTo>
                    <a:lnTo>
                      <a:pt x="337" y="3"/>
                    </a:lnTo>
                    <a:lnTo>
                      <a:pt x="381" y="11"/>
                    </a:lnTo>
                    <a:lnTo>
                      <a:pt x="427" y="22"/>
                    </a:lnTo>
                    <a:lnTo>
                      <a:pt x="474" y="39"/>
                    </a:lnTo>
                    <a:lnTo>
                      <a:pt x="523" y="63"/>
                    </a:lnTo>
                    <a:lnTo>
                      <a:pt x="535" y="71"/>
                    </a:lnTo>
                    <a:lnTo>
                      <a:pt x="545" y="82"/>
                    </a:lnTo>
                    <a:lnTo>
                      <a:pt x="551" y="95"/>
                    </a:lnTo>
                    <a:lnTo>
                      <a:pt x="553" y="109"/>
                    </a:lnTo>
                    <a:lnTo>
                      <a:pt x="552" y="123"/>
                    </a:lnTo>
                    <a:lnTo>
                      <a:pt x="547" y="137"/>
                    </a:lnTo>
                    <a:lnTo>
                      <a:pt x="539" y="150"/>
                    </a:lnTo>
                    <a:lnTo>
                      <a:pt x="527" y="159"/>
                    </a:lnTo>
                    <a:lnTo>
                      <a:pt x="514" y="164"/>
                    </a:lnTo>
                    <a:lnTo>
                      <a:pt x="501" y="167"/>
                    </a:lnTo>
                    <a:lnTo>
                      <a:pt x="487" y="166"/>
                    </a:lnTo>
                    <a:lnTo>
                      <a:pt x="472" y="161"/>
                    </a:lnTo>
                    <a:lnTo>
                      <a:pt x="430" y="141"/>
                    </a:lnTo>
                    <a:lnTo>
                      <a:pt x="389" y="126"/>
                    </a:lnTo>
                    <a:lnTo>
                      <a:pt x="349" y="117"/>
                    </a:lnTo>
                    <a:lnTo>
                      <a:pt x="312" y="113"/>
                    </a:lnTo>
                    <a:lnTo>
                      <a:pt x="278" y="112"/>
                    </a:lnTo>
                    <a:lnTo>
                      <a:pt x="245" y="114"/>
                    </a:lnTo>
                    <a:lnTo>
                      <a:pt x="216" y="119"/>
                    </a:lnTo>
                    <a:lnTo>
                      <a:pt x="188" y="125"/>
                    </a:lnTo>
                    <a:lnTo>
                      <a:pt x="164" y="133"/>
                    </a:lnTo>
                    <a:lnTo>
                      <a:pt x="143" y="142"/>
                    </a:lnTo>
                    <a:lnTo>
                      <a:pt x="125" y="151"/>
                    </a:lnTo>
                    <a:lnTo>
                      <a:pt x="111" y="158"/>
                    </a:lnTo>
                    <a:lnTo>
                      <a:pt x="100" y="165"/>
                    </a:lnTo>
                    <a:lnTo>
                      <a:pt x="93" y="170"/>
                    </a:lnTo>
                    <a:lnTo>
                      <a:pt x="90" y="172"/>
                    </a:lnTo>
                    <a:lnTo>
                      <a:pt x="72" y="181"/>
                    </a:lnTo>
                    <a:lnTo>
                      <a:pt x="55" y="185"/>
                    </a:lnTo>
                    <a:lnTo>
                      <a:pt x="39" y="181"/>
                    </a:lnTo>
                    <a:lnTo>
                      <a:pt x="24" y="175"/>
                    </a:lnTo>
                    <a:lnTo>
                      <a:pt x="12" y="163"/>
                    </a:lnTo>
                    <a:lnTo>
                      <a:pt x="4" y="151"/>
                    </a:lnTo>
                    <a:lnTo>
                      <a:pt x="0" y="136"/>
                    </a:lnTo>
                    <a:lnTo>
                      <a:pt x="0" y="123"/>
                    </a:lnTo>
                    <a:lnTo>
                      <a:pt x="3" y="109"/>
                    </a:lnTo>
                    <a:lnTo>
                      <a:pt x="10" y="97"/>
                    </a:lnTo>
                    <a:lnTo>
                      <a:pt x="20" y="85"/>
                    </a:lnTo>
                    <a:lnTo>
                      <a:pt x="24" y="83"/>
                    </a:lnTo>
                    <a:lnTo>
                      <a:pt x="31" y="77"/>
                    </a:lnTo>
                    <a:lnTo>
                      <a:pt x="44" y="70"/>
                    </a:lnTo>
                    <a:lnTo>
                      <a:pt x="59" y="61"/>
                    </a:lnTo>
                    <a:lnTo>
                      <a:pt x="77" y="51"/>
                    </a:lnTo>
                    <a:lnTo>
                      <a:pt x="100" y="40"/>
                    </a:lnTo>
                    <a:lnTo>
                      <a:pt x="125" y="30"/>
                    </a:lnTo>
                    <a:lnTo>
                      <a:pt x="154" y="20"/>
                    </a:lnTo>
                    <a:lnTo>
                      <a:pt x="185" y="12"/>
                    </a:lnTo>
                    <a:lnTo>
                      <a:pt x="220" y="6"/>
                    </a:lnTo>
                    <a:lnTo>
                      <a:pt x="256" y="1"/>
                    </a:lnTo>
                    <a:lnTo>
                      <a:pt x="2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27" name="Freeform 26"/>
              <p:cNvSpPr>
                <a:spLocks/>
              </p:cNvSpPr>
              <p:nvPr/>
            </p:nvSpPr>
            <p:spPr bwMode="auto">
              <a:xfrm>
                <a:off x="10004426" y="2566988"/>
                <a:ext cx="87313" cy="22225"/>
              </a:xfrm>
              <a:custGeom>
                <a:avLst/>
                <a:gdLst>
                  <a:gd name="T0" fmla="*/ 497 w 878"/>
                  <a:gd name="T1" fmla="*/ 1 h 237"/>
                  <a:gd name="T2" fmla="*/ 606 w 878"/>
                  <a:gd name="T3" fmla="*/ 15 h 237"/>
                  <a:gd name="T4" fmla="*/ 724 w 878"/>
                  <a:gd name="T5" fmla="*/ 48 h 237"/>
                  <a:gd name="T6" fmla="*/ 848 w 878"/>
                  <a:gd name="T7" fmla="*/ 103 h 237"/>
                  <a:gd name="T8" fmla="*/ 870 w 878"/>
                  <a:gd name="T9" fmla="*/ 123 h 237"/>
                  <a:gd name="T10" fmla="*/ 878 w 878"/>
                  <a:gd name="T11" fmla="*/ 149 h 237"/>
                  <a:gd name="T12" fmla="*/ 872 w 878"/>
                  <a:gd name="T13" fmla="*/ 178 h 237"/>
                  <a:gd name="T14" fmla="*/ 853 w 878"/>
                  <a:gd name="T15" fmla="*/ 200 h 237"/>
                  <a:gd name="T16" fmla="*/ 825 w 878"/>
                  <a:gd name="T17" fmla="*/ 208 h 237"/>
                  <a:gd name="T18" fmla="*/ 797 w 878"/>
                  <a:gd name="T19" fmla="*/ 201 h 237"/>
                  <a:gd name="T20" fmla="*/ 685 w 878"/>
                  <a:gd name="T21" fmla="*/ 151 h 237"/>
                  <a:gd name="T22" fmla="*/ 579 w 878"/>
                  <a:gd name="T23" fmla="*/ 123 h 237"/>
                  <a:gd name="T24" fmla="*/ 481 w 878"/>
                  <a:gd name="T25" fmla="*/ 113 h 237"/>
                  <a:gd name="T26" fmla="*/ 391 w 878"/>
                  <a:gd name="T27" fmla="*/ 115 h 237"/>
                  <a:gd name="T28" fmla="*/ 311 w 878"/>
                  <a:gd name="T29" fmla="*/ 128 h 237"/>
                  <a:gd name="T30" fmla="*/ 242 w 878"/>
                  <a:gd name="T31" fmla="*/ 147 h 237"/>
                  <a:gd name="T32" fmla="*/ 185 w 878"/>
                  <a:gd name="T33" fmla="*/ 171 h 237"/>
                  <a:gd name="T34" fmla="*/ 140 w 878"/>
                  <a:gd name="T35" fmla="*/ 193 h 237"/>
                  <a:gd name="T36" fmla="*/ 108 w 878"/>
                  <a:gd name="T37" fmla="*/ 212 h 237"/>
                  <a:gd name="T38" fmla="*/ 92 w 878"/>
                  <a:gd name="T39" fmla="*/ 223 h 237"/>
                  <a:gd name="T40" fmla="*/ 79 w 878"/>
                  <a:gd name="T41" fmla="*/ 232 h 237"/>
                  <a:gd name="T42" fmla="*/ 55 w 878"/>
                  <a:gd name="T43" fmla="*/ 237 h 237"/>
                  <a:gd name="T44" fmla="*/ 32 w 878"/>
                  <a:gd name="T45" fmla="*/ 232 h 237"/>
                  <a:gd name="T46" fmla="*/ 11 w 878"/>
                  <a:gd name="T47" fmla="*/ 217 h 237"/>
                  <a:gd name="T48" fmla="*/ 0 w 878"/>
                  <a:gd name="T49" fmla="*/ 190 h 237"/>
                  <a:gd name="T50" fmla="*/ 3 w 878"/>
                  <a:gd name="T51" fmla="*/ 162 h 237"/>
                  <a:gd name="T52" fmla="*/ 21 w 878"/>
                  <a:gd name="T53" fmla="*/ 138 h 237"/>
                  <a:gd name="T54" fmla="*/ 33 w 878"/>
                  <a:gd name="T55" fmla="*/ 129 h 237"/>
                  <a:gd name="T56" fmla="*/ 60 w 878"/>
                  <a:gd name="T57" fmla="*/ 112 h 237"/>
                  <a:gd name="T58" fmla="*/ 102 w 878"/>
                  <a:gd name="T59" fmla="*/ 87 h 237"/>
                  <a:gd name="T60" fmla="*/ 158 w 878"/>
                  <a:gd name="T61" fmla="*/ 60 h 237"/>
                  <a:gd name="T62" fmla="*/ 226 w 878"/>
                  <a:gd name="T63" fmla="*/ 35 h 237"/>
                  <a:gd name="T64" fmla="*/ 306 w 878"/>
                  <a:gd name="T65" fmla="*/ 14 h 237"/>
                  <a:gd name="T66" fmla="*/ 396 w 878"/>
                  <a:gd name="T67" fmla="*/ 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8" h="237">
                    <a:moveTo>
                      <a:pt x="445" y="0"/>
                    </a:moveTo>
                    <a:lnTo>
                      <a:pt x="497" y="1"/>
                    </a:lnTo>
                    <a:lnTo>
                      <a:pt x="551" y="6"/>
                    </a:lnTo>
                    <a:lnTo>
                      <a:pt x="606" y="15"/>
                    </a:lnTo>
                    <a:lnTo>
                      <a:pt x="664" y="29"/>
                    </a:lnTo>
                    <a:lnTo>
                      <a:pt x="724" y="48"/>
                    </a:lnTo>
                    <a:lnTo>
                      <a:pt x="785" y="73"/>
                    </a:lnTo>
                    <a:lnTo>
                      <a:pt x="848" y="103"/>
                    </a:lnTo>
                    <a:lnTo>
                      <a:pt x="861" y="112"/>
                    </a:lnTo>
                    <a:lnTo>
                      <a:pt x="870" y="123"/>
                    </a:lnTo>
                    <a:lnTo>
                      <a:pt x="875" y="135"/>
                    </a:lnTo>
                    <a:lnTo>
                      <a:pt x="878" y="149"/>
                    </a:lnTo>
                    <a:lnTo>
                      <a:pt x="877" y="164"/>
                    </a:lnTo>
                    <a:lnTo>
                      <a:pt x="872" y="178"/>
                    </a:lnTo>
                    <a:lnTo>
                      <a:pt x="863" y="190"/>
                    </a:lnTo>
                    <a:lnTo>
                      <a:pt x="853" y="200"/>
                    </a:lnTo>
                    <a:lnTo>
                      <a:pt x="839" y="205"/>
                    </a:lnTo>
                    <a:lnTo>
                      <a:pt x="825" y="208"/>
                    </a:lnTo>
                    <a:lnTo>
                      <a:pt x="811" y="206"/>
                    </a:lnTo>
                    <a:lnTo>
                      <a:pt x="797" y="201"/>
                    </a:lnTo>
                    <a:lnTo>
                      <a:pt x="739" y="174"/>
                    </a:lnTo>
                    <a:lnTo>
                      <a:pt x="685" y="151"/>
                    </a:lnTo>
                    <a:lnTo>
                      <a:pt x="631" y="135"/>
                    </a:lnTo>
                    <a:lnTo>
                      <a:pt x="579" y="123"/>
                    </a:lnTo>
                    <a:lnTo>
                      <a:pt x="529" y="116"/>
                    </a:lnTo>
                    <a:lnTo>
                      <a:pt x="481" y="113"/>
                    </a:lnTo>
                    <a:lnTo>
                      <a:pt x="434" y="112"/>
                    </a:lnTo>
                    <a:lnTo>
                      <a:pt x="391" y="115"/>
                    </a:lnTo>
                    <a:lnTo>
                      <a:pt x="350" y="121"/>
                    </a:lnTo>
                    <a:lnTo>
                      <a:pt x="311" y="128"/>
                    </a:lnTo>
                    <a:lnTo>
                      <a:pt x="275" y="137"/>
                    </a:lnTo>
                    <a:lnTo>
                      <a:pt x="242" y="147"/>
                    </a:lnTo>
                    <a:lnTo>
                      <a:pt x="212" y="159"/>
                    </a:lnTo>
                    <a:lnTo>
                      <a:pt x="185" y="171"/>
                    </a:lnTo>
                    <a:lnTo>
                      <a:pt x="160" y="182"/>
                    </a:lnTo>
                    <a:lnTo>
                      <a:pt x="140" y="193"/>
                    </a:lnTo>
                    <a:lnTo>
                      <a:pt x="122" y="204"/>
                    </a:lnTo>
                    <a:lnTo>
                      <a:pt x="108" y="212"/>
                    </a:lnTo>
                    <a:lnTo>
                      <a:pt x="98" y="219"/>
                    </a:lnTo>
                    <a:lnTo>
                      <a:pt x="92" y="223"/>
                    </a:lnTo>
                    <a:lnTo>
                      <a:pt x="90" y="225"/>
                    </a:lnTo>
                    <a:lnTo>
                      <a:pt x="79" y="232"/>
                    </a:lnTo>
                    <a:lnTo>
                      <a:pt x="67" y="236"/>
                    </a:lnTo>
                    <a:lnTo>
                      <a:pt x="55" y="237"/>
                    </a:lnTo>
                    <a:lnTo>
                      <a:pt x="43" y="236"/>
                    </a:lnTo>
                    <a:lnTo>
                      <a:pt x="32" y="232"/>
                    </a:lnTo>
                    <a:lnTo>
                      <a:pt x="21" y="226"/>
                    </a:lnTo>
                    <a:lnTo>
                      <a:pt x="11" y="217"/>
                    </a:lnTo>
                    <a:lnTo>
                      <a:pt x="4" y="204"/>
                    </a:lnTo>
                    <a:lnTo>
                      <a:pt x="0" y="190"/>
                    </a:lnTo>
                    <a:lnTo>
                      <a:pt x="0" y="176"/>
                    </a:lnTo>
                    <a:lnTo>
                      <a:pt x="3" y="162"/>
                    </a:lnTo>
                    <a:lnTo>
                      <a:pt x="10" y="149"/>
                    </a:lnTo>
                    <a:lnTo>
                      <a:pt x="21" y="138"/>
                    </a:lnTo>
                    <a:lnTo>
                      <a:pt x="25" y="135"/>
                    </a:lnTo>
                    <a:lnTo>
                      <a:pt x="33" y="129"/>
                    </a:lnTo>
                    <a:lnTo>
                      <a:pt x="44" y="121"/>
                    </a:lnTo>
                    <a:lnTo>
                      <a:pt x="60" y="112"/>
                    </a:lnTo>
                    <a:lnTo>
                      <a:pt x="80" y="99"/>
                    </a:lnTo>
                    <a:lnTo>
                      <a:pt x="102" y="87"/>
                    </a:lnTo>
                    <a:lnTo>
                      <a:pt x="129" y="74"/>
                    </a:lnTo>
                    <a:lnTo>
                      <a:pt x="158" y="60"/>
                    </a:lnTo>
                    <a:lnTo>
                      <a:pt x="191" y="47"/>
                    </a:lnTo>
                    <a:lnTo>
                      <a:pt x="226" y="35"/>
                    </a:lnTo>
                    <a:lnTo>
                      <a:pt x="264" y="24"/>
                    </a:lnTo>
                    <a:lnTo>
                      <a:pt x="306" y="14"/>
                    </a:lnTo>
                    <a:lnTo>
                      <a:pt x="350" y="7"/>
                    </a:lnTo>
                    <a:lnTo>
                      <a:pt x="396" y="2"/>
                    </a:lnTo>
                    <a:lnTo>
                      <a:pt x="4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28" name="Freeform 27"/>
              <p:cNvSpPr>
                <a:spLocks/>
              </p:cNvSpPr>
              <p:nvPr/>
            </p:nvSpPr>
            <p:spPr bwMode="auto">
              <a:xfrm>
                <a:off x="9988551" y="2536825"/>
                <a:ext cx="119063" cy="28575"/>
              </a:xfrm>
              <a:custGeom>
                <a:avLst/>
                <a:gdLst>
                  <a:gd name="T0" fmla="*/ 691 w 1204"/>
                  <a:gd name="T1" fmla="*/ 2 h 292"/>
                  <a:gd name="T2" fmla="*/ 819 w 1204"/>
                  <a:gd name="T3" fmla="*/ 19 h 292"/>
                  <a:gd name="T4" fmla="*/ 955 w 1204"/>
                  <a:gd name="T5" fmla="*/ 52 h 292"/>
                  <a:gd name="T6" fmla="*/ 1100 w 1204"/>
                  <a:gd name="T7" fmla="*/ 109 h 292"/>
                  <a:gd name="T8" fmla="*/ 1187 w 1204"/>
                  <a:gd name="T9" fmla="*/ 154 h 292"/>
                  <a:gd name="T10" fmla="*/ 1202 w 1204"/>
                  <a:gd name="T11" fmla="*/ 177 h 292"/>
                  <a:gd name="T12" fmla="*/ 1203 w 1204"/>
                  <a:gd name="T13" fmla="*/ 206 h 292"/>
                  <a:gd name="T14" fmla="*/ 1190 w 1204"/>
                  <a:gd name="T15" fmla="*/ 232 h 292"/>
                  <a:gd name="T16" fmla="*/ 1165 w 1204"/>
                  <a:gd name="T17" fmla="*/ 247 h 292"/>
                  <a:gd name="T18" fmla="*/ 1138 w 1204"/>
                  <a:gd name="T19" fmla="*/ 248 h 292"/>
                  <a:gd name="T20" fmla="*/ 1054 w 1204"/>
                  <a:gd name="T21" fmla="*/ 209 h 292"/>
                  <a:gd name="T22" fmla="*/ 919 w 1204"/>
                  <a:gd name="T23" fmla="*/ 158 h 292"/>
                  <a:gd name="T24" fmla="*/ 792 w 1204"/>
                  <a:gd name="T25" fmla="*/ 126 h 292"/>
                  <a:gd name="T26" fmla="*/ 672 w 1204"/>
                  <a:gd name="T27" fmla="*/ 113 h 292"/>
                  <a:gd name="T28" fmla="*/ 562 w 1204"/>
                  <a:gd name="T29" fmla="*/ 113 h 292"/>
                  <a:gd name="T30" fmla="*/ 462 w 1204"/>
                  <a:gd name="T31" fmla="*/ 125 h 292"/>
                  <a:gd name="T32" fmla="*/ 371 w 1204"/>
                  <a:gd name="T33" fmla="*/ 146 h 292"/>
                  <a:gd name="T34" fmla="*/ 292 w 1204"/>
                  <a:gd name="T35" fmla="*/ 171 h 292"/>
                  <a:gd name="T36" fmla="*/ 224 w 1204"/>
                  <a:gd name="T37" fmla="*/ 200 h 292"/>
                  <a:gd name="T38" fmla="*/ 169 w 1204"/>
                  <a:gd name="T39" fmla="*/ 227 h 292"/>
                  <a:gd name="T40" fmla="*/ 129 w 1204"/>
                  <a:gd name="T41" fmla="*/ 252 h 292"/>
                  <a:gd name="T42" fmla="*/ 101 w 1204"/>
                  <a:gd name="T43" fmla="*/ 270 h 292"/>
                  <a:gd name="T44" fmla="*/ 89 w 1204"/>
                  <a:gd name="T45" fmla="*/ 280 h 292"/>
                  <a:gd name="T46" fmla="*/ 67 w 1204"/>
                  <a:gd name="T47" fmla="*/ 291 h 292"/>
                  <a:gd name="T48" fmla="*/ 39 w 1204"/>
                  <a:gd name="T49" fmla="*/ 290 h 292"/>
                  <a:gd name="T50" fmla="*/ 12 w 1204"/>
                  <a:gd name="T51" fmla="*/ 270 h 292"/>
                  <a:gd name="T52" fmla="*/ 0 w 1204"/>
                  <a:gd name="T53" fmla="*/ 244 h 292"/>
                  <a:gd name="T54" fmla="*/ 3 w 1204"/>
                  <a:gd name="T55" fmla="*/ 216 h 292"/>
                  <a:gd name="T56" fmla="*/ 21 w 1204"/>
                  <a:gd name="T57" fmla="*/ 193 h 292"/>
                  <a:gd name="T58" fmla="*/ 33 w 1204"/>
                  <a:gd name="T59" fmla="*/ 183 h 292"/>
                  <a:gd name="T60" fmla="*/ 61 w 1204"/>
                  <a:gd name="T61" fmla="*/ 164 h 292"/>
                  <a:gd name="T62" fmla="*/ 104 w 1204"/>
                  <a:gd name="T63" fmla="*/ 137 h 292"/>
                  <a:gd name="T64" fmla="*/ 161 w 1204"/>
                  <a:gd name="T65" fmla="*/ 108 h 292"/>
                  <a:gd name="T66" fmla="*/ 232 w 1204"/>
                  <a:gd name="T67" fmla="*/ 76 h 292"/>
                  <a:gd name="T68" fmla="*/ 315 w 1204"/>
                  <a:gd name="T69" fmla="*/ 47 h 292"/>
                  <a:gd name="T70" fmla="*/ 409 w 1204"/>
                  <a:gd name="T71" fmla="*/ 23 h 292"/>
                  <a:gd name="T72" fmla="*/ 514 w 1204"/>
                  <a:gd name="T73" fmla="*/ 6 h 292"/>
                  <a:gd name="T74" fmla="*/ 630 w 1204"/>
                  <a:gd name="T75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4" h="292">
                    <a:moveTo>
                      <a:pt x="630" y="0"/>
                    </a:moveTo>
                    <a:lnTo>
                      <a:pt x="691" y="2"/>
                    </a:lnTo>
                    <a:lnTo>
                      <a:pt x="754" y="8"/>
                    </a:lnTo>
                    <a:lnTo>
                      <a:pt x="819" y="19"/>
                    </a:lnTo>
                    <a:lnTo>
                      <a:pt x="886" y="33"/>
                    </a:lnTo>
                    <a:lnTo>
                      <a:pt x="955" y="52"/>
                    </a:lnTo>
                    <a:lnTo>
                      <a:pt x="1027" y="78"/>
                    </a:lnTo>
                    <a:lnTo>
                      <a:pt x="1100" y="109"/>
                    </a:lnTo>
                    <a:lnTo>
                      <a:pt x="1174" y="145"/>
                    </a:lnTo>
                    <a:lnTo>
                      <a:pt x="1187" y="154"/>
                    </a:lnTo>
                    <a:lnTo>
                      <a:pt x="1196" y="165"/>
                    </a:lnTo>
                    <a:lnTo>
                      <a:pt x="1202" y="177"/>
                    </a:lnTo>
                    <a:lnTo>
                      <a:pt x="1204" y="192"/>
                    </a:lnTo>
                    <a:lnTo>
                      <a:pt x="1203" y="206"/>
                    </a:lnTo>
                    <a:lnTo>
                      <a:pt x="1198" y="219"/>
                    </a:lnTo>
                    <a:lnTo>
                      <a:pt x="1190" y="232"/>
                    </a:lnTo>
                    <a:lnTo>
                      <a:pt x="1178" y="241"/>
                    </a:lnTo>
                    <a:lnTo>
                      <a:pt x="1165" y="247"/>
                    </a:lnTo>
                    <a:lnTo>
                      <a:pt x="1152" y="249"/>
                    </a:lnTo>
                    <a:lnTo>
                      <a:pt x="1138" y="248"/>
                    </a:lnTo>
                    <a:lnTo>
                      <a:pt x="1123" y="243"/>
                    </a:lnTo>
                    <a:lnTo>
                      <a:pt x="1054" y="209"/>
                    </a:lnTo>
                    <a:lnTo>
                      <a:pt x="986" y="180"/>
                    </a:lnTo>
                    <a:lnTo>
                      <a:pt x="919" y="158"/>
                    </a:lnTo>
                    <a:lnTo>
                      <a:pt x="855" y="139"/>
                    </a:lnTo>
                    <a:lnTo>
                      <a:pt x="792" y="126"/>
                    </a:lnTo>
                    <a:lnTo>
                      <a:pt x="731" y="118"/>
                    </a:lnTo>
                    <a:lnTo>
                      <a:pt x="672" y="113"/>
                    </a:lnTo>
                    <a:lnTo>
                      <a:pt x="616" y="111"/>
                    </a:lnTo>
                    <a:lnTo>
                      <a:pt x="562" y="113"/>
                    </a:lnTo>
                    <a:lnTo>
                      <a:pt x="510" y="118"/>
                    </a:lnTo>
                    <a:lnTo>
                      <a:pt x="462" y="125"/>
                    </a:lnTo>
                    <a:lnTo>
                      <a:pt x="415" y="134"/>
                    </a:lnTo>
                    <a:lnTo>
                      <a:pt x="371" y="146"/>
                    </a:lnTo>
                    <a:lnTo>
                      <a:pt x="330" y="158"/>
                    </a:lnTo>
                    <a:lnTo>
                      <a:pt x="292" y="171"/>
                    </a:lnTo>
                    <a:lnTo>
                      <a:pt x="257" y="185"/>
                    </a:lnTo>
                    <a:lnTo>
                      <a:pt x="224" y="200"/>
                    </a:lnTo>
                    <a:lnTo>
                      <a:pt x="196" y="214"/>
                    </a:lnTo>
                    <a:lnTo>
                      <a:pt x="169" y="227"/>
                    </a:lnTo>
                    <a:lnTo>
                      <a:pt x="147" y="241"/>
                    </a:lnTo>
                    <a:lnTo>
                      <a:pt x="129" y="252"/>
                    </a:lnTo>
                    <a:lnTo>
                      <a:pt x="113" y="262"/>
                    </a:lnTo>
                    <a:lnTo>
                      <a:pt x="101" y="270"/>
                    </a:lnTo>
                    <a:lnTo>
                      <a:pt x="93" y="277"/>
                    </a:lnTo>
                    <a:lnTo>
                      <a:pt x="89" y="280"/>
                    </a:lnTo>
                    <a:lnTo>
                      <a:pt x="79" y="287"/>
                    </a:lnTo>
                    <a:lnTo>
                      <a:pt x="67" y="291"/>
                    </a:lnTo>
                    <a:lnTo>
                      <a:pt x="55" y="292"/>
                    </a:lnTo>
                    <a:lnTo>
                      <a:pt x="39" y="290"/>
                    </a:lnTo>
                    <a:lnTo>
                      <a:pt x="24" y="283"/>
                    </a:lnTo>
                    <a:lnTo>
                      <a:pt x="12" y="270"/>
                    </a:lnTo>
                    <a:lnTo>
                      <a:pt x="4" y="258"/>
                    </a:lnTo>
                    <a:lnTo>
                      <a:pt x="0" y="244"/>
                    </a:lnTo>
                    <a:lnTo>
                      <a:pt x="0" y="230"/>
                    </a:lnTo>
                    <a:lnTo>
                      <a:pt x="3" y="216"/>
                    </a:lnTo>
                    <a:lnTo>
                      <a:pt x="11" y="204"/>
                    </a:lnTo>
                    <a:lnTo>
                      <a:pt x="21" y="193"/>
                    </a:lnTo>
                    <a:lnTo>
                      <a:pt x="25" y="190"/>
                    </a:lnTo>
                    <a:lnTo>
                      <a:pt x="33" y="183"/>
                    </a:lnTo>
                    <a:lnTo>
                      <a:pt x="45" y="175"/>
                    </a:lnTo>
                    <a:lnTo>
                      <a:pt x="61" y="164"/>
                    </a:lnTo>
                    <a:lnTo>
                      <a:pt x="81" y="152"/>
                    </a:lnTo>
                    <a:lnTo>
                      <a:pt x="104" y="137"/>
                    </a:lnTo>
                    <a:lnTo>
                      <a:pt x="132" y="123"/>
                    </a:lnTo>
                    <a:lnTo>
                      <a:pt x="161" y="108"/>
                    </a:lnTo>
                    <a:lnTo>
                      <a:pt x="195" y="91"/>
                    </a:lnTo>
                    <a:lnTo>
                      <a:pt x="232" y="76"/>
                    </a:lnTo>
                    <a:lnTo>
                      <a:pt x="271" y="61"/>
                    </a:lnTo>
                    <a:lnTo>
                      <a:pt x="315" y="47"/>
                    </a:lnTo>
                    <a:lnTo>
                      <a:pt x="360" y="34"/>
                    </a:lnTo>
                    <a:lnTo>
                      <a:pt x="409" y="23"/>
                    </a:lnTo>
                    <a:lnTo>
                      <a:pt x="461" y="14"/>
                    </a:lnTo>
                    <a:lnTo>
                      <a:pt x="514" y="6"/>
                    </a:lnTo>
                    <a:lnTo>
                      <a:pt x="571" y="1"/>
                    </a:lnTo>
                    <a:lnTo>
                      <a:pt x="6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95" name="Rectangle: Rounded Corners 194"/>
            <p:cNvSpPr/>
            <p:nvPr/>
          </p:nvSpPr>
          <p:spPr>
            <a:xfrm>
              <a:off x="5491805" y="1656943"/>
              <a:ext cx="2015607" cy="28590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Ubuntu" panose="020B0504030602030204" pitchFamily="34" charset="0"/>
                </a:rPr>
                <a:t>Empowered applications</a:t>
              </a:r>
            </a:p>
          </p:txBody>
        </p:sp>
        <p:cxnSp>
          <p:nvCxnSpPr>
            <p:cNvPr id="196" name="Straight Connector 195"/>
            <p:cNvCxnSpPr>
              <a:cxnSpLocks/>
            </p:cNvCxnSpPr>
            <p:nvPr/>
          </p:nvCxnSpPr>
          <p:spPr>
            <a:xfrm>
              <a:off x="1581824" y="2609587"/>
              <a:ext cx="463123" cy="0"/>
            </a:xfrm>
            <a:prstGeom prst="line">
              <a:avLst/>
            </a:prstGeom>
            <a:ln w="12700">
              <a:solidFill>
                <a:srgbClr val="3B383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Freeform: Shape 196"/>
            <p:cNvSpPr/>
            <p:nvPr/>
          </p:nvSpPr>
          <p:spPr>
            <a:xfrm>
              <a:off x="2702297" y="3185960"/>
              <a:ext cx="435445" cy="0"/>
            </a:xfrm>
            <a:custGeom>
              <a:avLst/>
              <a:gdLst>
                <a:gd name="connsiteX0" fmla="*/ 0 w 476250"/>
                <a:gd name="connsiteY0" fmla="*/ 0 h 0"/>
                <a:gd name="connsiteX1" fmla="*/ 476250 w 4762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0">
                  <a:moveTo>
                    <a:pt x="0" y="0"/>
                  </a:moveTo>
                  <a:lnTo>
                    <a:pt x="476250" y="0"/>
                  </a:lnTo>
                </a:path>
              </a:pathLst>
            </a:custGeom>
            <a:no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2696491" y="3180154"/>
              <a:ext cx="133537" cy="493505"/>
            </a:xfrm>
            <a:custGeom>
              <a:avLst/>
              <a:gdLst>
                <a:gd name="connsiteX0" fmla="*/ 0 w 146050"/>
                <a:gd name="connsiteY0" fmla="*/ 539750 h 539750"/>
                <a:gd name="connsiteX1" fmla="*/ 146050 w 146050"/>
                <a:gd name="connsiteY1" fmla="*/ 539750 h 539750"/>
                <a:gd name="connsiteX2" fmla="*/ 146050 w 146050"/>
                <a:gd name="connsiteY2" fmla="*/ 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539750">
                  <a:moveTo>
                    <a:pt x="0" y="539750"/>
                  </a:moveTo>
                  <a:lnTo>
                    <a:pt x="146050" y="539750"/>
                  </a:lnTo>
                  <a:lnTo>
                    <a:pt x="146050" y="0"/>
                  </a:lnTo>
                </a:path>
              </a:pathLst>
            </a:custGeom>
            <a:no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2696570" y="3185960"/>
              <a:ext cx="133537" cy="973801"/>
            </a:xfrm>
            <a:custGeom>
              <a:avLst/>
              <a:gdLst>
                <a:gd name="connsiteX0" fmla="*/ 0 w 146050"/>
                <a:gd name="connsiteY0" fmla="*/ 539750 h 539750"/>
                <a:gd name="connsiteX1" fmla="*/ 146050 w 146050"/>
                <a:gd name="connsiteY1" fmla="*/ 539750 h 539750"/>
                <a:gd name="connsiteX2" fmla="*/ 146050 w 146050"/>
                <a:gd name="connsiteY2" fmla="*/ 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539750">
                  <a:moveTo>
                    <a:pt x="0" y="539750"/>
                  </a:moveTo>
                  <a:lnTo>
                    <a:pt x="146050" y="539750"/>
                  </a:lnTo>
                  <a:lnTo>
                    <a:pt x="146050" y="0"/>
                  </a:lnTo>
                </a:path>
              </a:pathLst>
            </a:custGeom>
            <a:no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00" name="Picture 2" descr="http://cdn2.hubspot.net/hubfs/732222/Layout/SYN001_WTK_Logo_positief_RGB_transparent_without_connectingthedots.png?t=147073014707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389" y="2831294"/>
              <a:ext cx="704555" cy="48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1" name="Group 200"/>
            <p:cNvGrpSpPr/>
            <p:nvPr/>
          </p:nvGrpSpPr>
          <p:grpSpPr>
            <a:xfrm>
              <a:off x="6164148" y="4758282"/>
              <a:ext cx="361307" cy="800214"/>
              <a:chOff x="9902825" y="2138363"/>
              <a:chExt cx="450850" cy="998537"/>
            </a:xfrm>
            <a:solidFill>
              <a:schemeClr val="accent4"/>
            </a:solidFill>
          </p:grpSpPr>
          <p:sp>
            <p:nvSpPr>
              <p:cNvPr id="220" name="Freeform 14"/>
              <p:cNvSpPr>
                <a:spLocks noEditPoints="1"/>
              </p:cNvSpPr>
              <p:nvPr/>
            </p:nvSpPr>
            <p:spPr bwMode="auto">
              <a:xfrm>
                <a:off x="9902825" y="2381250"/>
                <a:ext cx="450850" cy="755650"/>
              </a:xfrm>
              <a:custGeom>
                <a:avLst/>
                <a:gdLst>
                  <a:gd name="T0" fmla="*/ 1345 w 1706"/>
                  <a:gd name="T1" fmla="*/ 753 h 2854"/>
                  <a:gd name="T2" fmla="*/ 1357 w 1706"/>
                  <a:gd name="T3" fmla="*/ 698 h 2854"/>
                  <a:gd name="T4" fmla="*/ 775 w 1706"/>
                  <a:gd name="T5" fmla="*/ 445 h 2854"/>
                  <a:gd name="T6" fmla="*/ 732 w 1706"/>
                  <a:gd name="T7" fmla="*/ 476 h 2854"/>
                  <a:gd name="T8" fmla="*/ 602 w 1706"/>
                  <a:gd name="T9" fmla="*/ 513 h 2854"/>
                  <a:gd name="T10" fmla="*/ 570 w 1706"/>
                  <a:gd name="T11" fmla="*/ 556 h 2854"/>
                  <a:gd name="T12" fmla="*/ 589 w 1706"/>
                  <a:gd name="T13" fmla="*/ 1357 h 2854"/>
                  <a:gd name="T14" fmla="*/ 1144 w 1706"/>
                  <a:gd name="T15" fmla="*/ 1364 h 2854"/>
                  <a:gd name="T16" fmla="*/ 1174 w 1706"/>
                  <a:gd name="T17" fmla="*/ 1320 h 2854"/>
                  <a:gd name="T18" fmla="*/ 1051 w 1706"/>
                  <a:gd name="T19" fmla="*/ 1033 h 2854"/>
                  <a:gd name="T20" fmla="*/ 927 w 1706"/>
                  <a:gd name="T21" fmla="*/ 974 h 2854"/>
                  <a:gd name="T22" fmla="*/ 890 w 1706"/>
                  <a:gd name="T23" fmla="*/ 863 h 2854"/>
                  <a:gd name="T24" fmla="*/ 943 w 1706"/>
                  <a:gd name="T25" fmla="*/ 754 h 2854"/>
                  <a:gd name="T26" fmla="*/ 1053 w 1706"/>
                  <a:gd name="T27" fmla="*/ 716 h 2854"/>
                  <a:gd name="T28" fmla="*/ 1174 w 1706"/>
                  <a:gd name="T29" fmla="*/ 743 h 2854"/>
                  <a:gd name="T30" fmla="*/ 1155 w 1706"/>
                  <a:gd name="T31" fmla="*/ 518 h 2854"/>
                  <a:gd name="T32" fmla="*/ 1015 w 1706"/>
                  <a:gd name="T33" fmla="*/ 490 h 2854"/>
                  <a:gd name="T34" fmla="*/ 984 w 1706"/>
                  <a:gd name="T35" fmla="*/ 447 h 2854"/>
                  <a:gd name="T36" fmla="*/ 970 w 1706"/>
                  <a:gd name="T37" fmla="*/ 0 h 2854"/>
                  <a:gd name="T38" fmla="*/ 1142 w 1706"/>
                  <a:gd name="T39" fmla="*/ 75 h 2854"/>
                  <a:gd name="T40" fmla="*/ 1321 w 1706"/>
                  <a:gd name="T41" fmla="*/ 204 h 2854"/>
                  <a:gd name="T42" fmla="*/ 1487 w 1706"/>
                  <a:gd name="T43" fmla="*/ 370 h 2854"/>
                  <a:gd name="T44" fmla="*/ 1619 w 1706"/>
                  <a:gd name="T45" fmla="*/ 551 h 2854"/>
                  <a:gd name="T46" fmla="*/ 1695 w 1706"/>
                  <a:gd name="T47" fmla="*/ 726 h 2854"/>
                  <a:gd name="T48" fmla="*/ 1695 w 1706"/>
                  <a:gd name="T49" fmla="*/ 876 h 2854"/>
                  <a:gd name="T50" fmla="*/ 1617 w 1706"/>
                  <a:gd name="T51" fmla="*/ 988 h 2854"/>
                  <a:gd name="T52" fmla="*/ 1501 w 1706"/>
                  <a:gd name="T53" fmla="*/ 1046 h 2854"/>
                  <a:gd name="T54" fmla="*/ 1371 w 1706"/>
                  <a:gd name="T55" fmla="*/ 1065 h 2854"/>
                  <a:gd name="T56" fmla="*/ 1320 w 1706"/>
                  <a:gd name="T57" fmla="*/ 1066 h 2854"/>
                  <a:gd name="T58" fmla="*/ 1487 w 1706"/>
                  <a:gd name="T59" fmla="*/ 2020 h 2854"/>
                  <a:gd name="T60" fmla="*/ 1463 w 1706"/>
                  <a:gd name="T61" fmla="*/ 2049 h 2854"/>
                  <a:gd name="T62" fmla="*/ 1382 w 1706"/>
                  <a:gd name="T63" fmla="*/ 2101 h 2854"/>
                  <a:gd name="T64" fmla="*/ 1210 w 1706"/>
                  <a:gd name="T65" fmla="*/ 2151 h 2854"/>
                  <a:gd name="T66" fmla="*/ 1181 w 1706"/>
                  <a:gd name="T67" fmla="*/ 2777 h 2854"/>
                  <a:gd name="T68" fmla="*/ 1073 w 1706"/>
                  <a:gd name="T69" fmla="*/ 2851 h 2854"/>
                  <a:gd name="T70" fmla="*/ 941 w 1706"/>
                  <a:gd name="T71" fmla="*/ 2824 h 2854"/>
                  <a:gd name="T72" fmla="*/ 868 w 1706"/>
                  <a:gd name="T73" fmla="*/ 2715 h 2854"/>
                  <a:gd name="T74" fmla="*/ 840 w 1706"/>
                  <a:gd name="T75" fmla="*/ 2680 h 2854"/>
                  <a:gd name="T76" fmla="*/ 790 w 1706"/>
                  <a:gd name="T77" fmla="*/ 2803 h 2854"/>
                  <a:gd name="T78" fmla="*/ 668 w 1706"/>
                  <a:gd name="T79" fmla="*/ 2854 h 2854"/>
                  <a:gd name="T80" fmla="*/ 546 w 1706"/>
                  <a:gd name="T81" fmla="*/ 2803 h 2854"/>
                  <a:gd name="T82" fmla="*/ 496 w 1706"/>
                  <a:gd name="T83" fmla="*/ 2680 h 2854"/>
                  <a:gd name="T84" fmla="*/ 365 w 1706"/>
                  <a:gd name="T85" fmla="*/ 2118 h 2854"/>
                  <a:gd name="T86" fmla="*/ 265 w 1706"/>
                  <a:gd name="T87" fmla="*/ 2067 h 2854"/>
                  <a:gd name="T88" fmla="*/ 227 w 1706"/>
                  <a:gd name="T89" fmla="*/ 2029 h 2854"/>
                  <a:gd name="T90" fmla="*/ 463 w 1706"/>
                  <a:gd name="T91" fmla="*/ 939 h 2854"/>
                  <a:gd name="T92" fmla="*/ 385 w 1706"/>
                  <a:gd name="T93" fmla="*/ 962 h 2854"/>
                  <a:gd name="T94" fmla="*/ 318 w 1706"/>
                  <a:gd name="T95" fmla="*/ 1253 h 2854"/>
                  <a:gd name="T96" fmla="*/ 275 w 1706"/>
                  <a:gd name="T97" fmla="*/ 1393 h 2854"/>
                  <a:gd name="T98" fmla="*/ 183 w 1706"/>
                  <a:gd name="T99" fmla="*/ 1448 h 2854"/>
                  <a:gd name="T100" fmla="*/ 76 w 1706"/>
                  <a:gd name="T101" fmla="*/ 1429 h 2854"/>
                  <a:gd name="T102" fmla="*/ 5 w 1706"/>
                  <a:gd name="T103" fmla="*/ 1336 h 2854"/>
                  <a:gd name="T104" fmla="*/ 27 w 1706"/>
                  <a:gd name="T105" fmla="*/ 1079 h 2854"/>
                  <a:gd name="T106" fmla="*/ 120 w 1706"/>
                  <a:gd name="T107" fmla="*/ 744 h 2854"/>
                  <a:gd name="T108" fmla="*/ 251 w 1706"/>
                  <a:gd name="T109" fmla="*/ 479 h 2854"/>
                  <a:gd name="T110" fmla="*/ 401 w 1706"/>
                  <a:gd name="T111" fmla="*/ 278 h 2854"/>
                  <a:gd name="T112" fmla="*/ 552 w 1706"/>
                  <a:gd name="T113" fmla="*/ 136 h 2854"/>
                  <a:gd name="T114" fmla="*/ 682 w 1706"/>
                  <a:gd name="T115" fmla="*/ 46 h 2854"/>
                  <a:gd name="T116" fmla="*/ 773 w 1706"/>
                  <a:gd name="T117" fmla="*/ 1 h 2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06" h="2854">
                    <a:moveTo>
                      <a:pt x="1281" y="605"/>
                    </a:moveTo>
                    <a:lnTo>
                      <a:pt x="1281" y="751"/>
                    </a:lnTo>
                    <a:lnTo>
                      <a:pt x="1316" y="753"/>
                    </a:lnTo>
                    <a:lnTo>
                      <a:pt x="1345" y="753"/>
                    </a:lnTo>
                    <a:lnTo>
                      <a:pt x="1370" y="753"/>
                    </a:lnTo>
                    <a:lnTo>
                      <a:pt x="1388" y="751"/>
                    </a:lnTo>
                    <a:lnTo>
                      <a:pt x="1374" y="726"/>
                    </a:lnTo>
                    <a:lnTo>
                      <a:pt x="1357" y="698"/>
                    </a:lnTo>
                    <a:lnTo>
                      <a:pt x="1335" y="669"/>
                    </a:lnTo>
                    <a:lnTo>
                      <a:pt x="1309" y="637"/>
                    </a:lnTo>
                    <a:lnTo>
                      <a:pt x="1281" y="605"/>
                    </a:lnTo>
                    <a:close/>
                    <a:moveTo>
                      <a:pt x="775" y="445"/>
                    </a:moveTo>
                    <a:lnTo>
                      <a:pt x="761" y="447"/>
                    </a:lnTo>
                    <a:lnTo>
                      <a:pt x="748" y="453"/>
                    </a:lnTo>
                    <a:lnTo>
                      <a:pt x="739" y="464"/>
                    </a:lnTo>
                    <a:lnTo>
                      <a:pt x="732" y="476"/>
                    </a:lnTo>
                    <a:lnTo>
                      <a:pt x="730" y="490"/>
                    </a:lnTo>
                    <a:lnTo>
                      <a:pt x="730" y="510"/>
                    </a:lnTo>
                    <a:lnTo>
                      <a:pt x="616" y="510"/>
                    </a:lnTo>
                    <a:lnTo>
                      <a:pt x="602" y="513"/>
                    </a:lnTo>
                    <a:lnTo>
                      <a:pt x="589" y="518"/>
                    </a:lnTo>
                    <a:lnTo>
                      <a:pt x="579" y="529"/>
                    </a:lnTo>
                    <a:lnTo>
                      <a:pt x="573" y="541"/>
                    </a:lnTo>
                    <a:lnTo>
                      <a:pt x="570" y="556"/>
                    </a:lnTo>
                    <a:lnTo>
                      <a:pt x="570" y="1320"/>
                    </a:lnTo>
                    <a:lnTo>
                      <a:pt x="573" y="1334"/>
                    </a:lnTo>
                    <a:lnTo>
                      <a:pt x="579" y="1347"/>
                    </a:lnTo>
                    <a:lnTo>
                      <a:pt x="589" y="1357"/>
                    </a:lnTo>
                    <a:lnTo>
                      <a:pt x="602" y="1364"/>
                    </a:lnTo>
                    <a:lnTo>
                      <a:pt x="616" y="1366"/>
                    </a:lnTo>
                    <a:lnTo>
                      <a:pt x="1129" y="1366"/>
                    </a:lnTo>
                    <a:lnTo>
                      <a:pt x="1144" y="1364"/>
                    </a:lnTo>
                    <a:lnTo>
                      <a:pt x="1155" y="1357"/>
                    </a:lnTo>
                    <a:lnTo>
                      <a:pt x="1166" y="1347"/>
                    </a:lnTo>
                    <a:lnTo>
                      <a:pt x="1172" y="1334"/>
                    </a:lnTo>
                    <a:lnTo>
                      <a:pt x="1174" y="1320"/>
                    </a:lnTo>
                    <a:lnTo>
                      <a:pt x="1174" y="1058"/>
                    </a:lnTo>
                    <a:lnTo>
                      <a:pt x="1136" y="1052"/>
                    </a:lnTo>
                    <a:lnTo>
                      <a:pt x="1095" y="1044"/>
                    </a:lnTo>
                    <a:lnTo>
                      <a:pt x="1051" y="1033"/>
                    </a:lnTo>
                    <a:lnTo>
                      <a:pt x="1004" y="1022"/>
                    </a:lnTo>
                    <a:lnTo>
                      <a:pt x="975" y="1011"/>
                    </a:lnTo>
                    <a:lnTo>
                      <a:pt x="950" y="995"/>
                    </a:lnTo>
                    <a:lnTo>
                      <a:pt x="927" y="974"/>
                    </a:lnTo>
                    <a:lnTo>
                      <a:pt x="910" y="949"/>
                    </a:lnTo>
                    <a:lnTo>
                      <a:pt x="898" y="922"/>
                    </a:lnTo>
                    <a:lnTo>
                      <a:pt x="891" y="893"/>
                    </a:lnTo>
                    <a:lnTo>
                      <a:pt x="890" y="863"/>
                    </a:lnTo>
                    <a:lnTo>
                      <a:pt x="895" y="831"/>
                    </a:lnTo>
                    <a:lnTo>
                      <a:pt x="905" y="802"/>
                    </a:lnTo>
                    <a:lnTo>
                      <a:pt x="922" y="776"/>
                    </a:lnTo>
                    <a:lnTo>
                      <a:pt x="943" y="754"/>
                    </a:lnTo>
                    <a:lnTo>
                      <a:pt x="967" y="737"/>
                    </a:lnTo>
                    <a:lnTo>
                      <a:pt x="994" y="724"/>
                    </a:lnTo>
                    <a:lnTo>
                      <a:pt x="1023" y="717"/>
                    </a:lnTo>
                    <a:lnTo>
                      <a:pt x="1053" y="716"/>
                    </a:lnTo>
                    <a:lnTo>
                      <a:pt x="1085" y="722"/>
                    </a:lnTo>
                    <a:lnTo>
                      <a:pt x="1118" y="730"/>
                    </a:lnTo>
                    <a:lnTo>
                      <a:pt x="1147" y="737"/>
                    </a:lnTo>
                    <a:lnTo>
                      <a:pt x="1174" y="743"/>
                    </a:lnTo>
                    <a:lnTo>
                      <a:pt x="1174" y="556"/>
                    </a:lnTo>
                    <a:lnTo>
                      <a:pt x="1172" y="541"/>
                    </a:lnTo>
                    <a:lnTo>
                      <a:pt x="1166" y="529"/>
                    </a:lnTo>
                    <a:lnTo>
                      <a:pt x="1155" y="518"/>
                    </a:lnTo>
                    <a:lnTo>
                      <a:pt x="1144" y="513"/>
                    </a:lnTo>
                    <a:lnTo>
                      <a:pt x="1129" y="510"/>
                    </a:lnTo>
                    <a:lnTo>
                      <a:pt x="1015" y="510"/>
                    </a:lnTo>
                    <a:lnTo>
                      <a:pt x="1015" y="490"/>
                    </a:lnTo>
                    <a:lnTo>
                      <a:pt x="1012" y="476"/>
                    </a:lnTo>
                    <a:lnTo>
                      <a:pt x="1007" y="464"/>
                    </a:lnTo>
                    <a:lnTo>
                      <a:pt x="996" y="453"/>
                    </a:lnTo>
                    <a:lnTo>
                      <a:pt x="984" y="447"/>
                    </a:lnTo>
                    <a:lnTo>
                      <a:pt x="970" y="445"/>
                    </a:lnTo>
                    <a:lnTo>
                      <a:pt x="775" y="445"/>
                    </a:lnTo>
                    <a:close/>
                    <a:moveTo>
                      <a:pt x="969" y="0"/>
                    </a:moveTo>
                    <a:lnTo>
                      <a:pt x="970" y="0"/>
                    </a:lnTo>
                    <a:lnTo>
                      <a:pt x="1011" y="13"/>
                    </a:lnTo>
                    <a:lnTo>
                      <a:pt x="1053" y="29"/>
                    </a:lnTo>
                    <a:lnTo>
                      <a:pt x="1097" y="49"/>
                    </a:lnTo>
                    <a:lnTo>
                      <a:pt x="1142" y="75"/>
                    </a:lnTo>
                    <a:lnTo>
                      <a:pt x="1187" y="103"/>
                    </a:lnTo>
                    <a:lnTo>
                      <a:pt x="1231" y="133"/>
                    </a:lnTo>
                    <a:lnTo>
                      <a:pt x="1277" y="168"/>
                    </a:lnTo>
                    <a:lnTo>
                      <a:pt x="1321" y="204"/>
                    </a:lnTo>
                    <a:lnTo>
                      <a:pt x="1365" y="243"/>
                    </a:lnTo>
                    <a:lnTo>
                      <a:pt x="1407" y="284"/>
                    </a:lnTo>
                    <a:lnTo>
                      <a:pt x="1448" y="327"/>
                    </a:lnTo>
                    <a:lnTo>
                      <a:pt x="1487" y="370"/>
                    </a:lnTo>
                    <a:lnTo>
                      <a:pt x="1524" y="415"/>
                    </a:lnTo>
                    <a:lnTo>
                      <a:pt x="1559" y="460"/>
                    </a:lnTo>
                    <a:lnTo>
                      <a:pt x="1591" y="506"/>
                    </a:lnTo>
                    <a:lnTo>
                      <a:pt x="1619" y="551"/>
                    </a:lnTo>
                    <a:lnTo>
                      <a:pt x="1644" y="597"/>
                    </a:lnTo>
                    <a:lnTo>
                      <a:pt x="1665" y="641"/>
                    </a:lnTo>
                    <a:lnTo>
                      <a:pt x="1683" y="684"/>
                    </a:lnTo>
                    <a:lnTo>
                      <a:pt x="1695" y="726"/>
                    </a:lnTo>
                    <a:lnTo>
                      <a:pt x="1704" y="767"/>
                    </a:lnTo>
                    <a:lnTo>
                      <a:pt x="1706" y="806"/>
                    </a:lnTo>
                    <a:lnTo>
                      <a:pt x="1704" y="842"/>
                    </a:lnTo>
                    <a:lnTo>
                      <a:pt x="1695" y="876"/>
                    </a:lnTo>
                    <a:lnTo>
                      <a:pt x="1680" y="909"/>
                    </a:lnTo>
                    <a:lnTo>
                      <a:pt x="1663" y="940"/>
                    </a:lnTo>
                    <a:lnTo>
                      <a:pt x="1641" y="965"/>
                    </a:lnTo>
                    <a:lnTo>
                      <a:pt x="1617" y="988"/>
                    </a:lnTo>
                    <a:lnTo>
                      <a:pt x="1591" y="1006"/>
                    </a:lnTo>
                    <a:lnTo>
                      <a:pt x="1562" y="1023"/>
                    </a:lnTo>
                    <a:lnTo>
                      <a:pt x="1533" y="1036"/>
                    </a:lnTo>
                    <a:lnTo>
                      <a:pt x="1501" y="1046"/>
                    </a:lnTo>
                    <a:lnTo>
                      <a:pt x="1469" y="1053"/>
                    </a:lnTo>
                    <a:lnTo>
                      <a:pt x="1436" y="1059"/>
                    </a:lnTo>
                    <a:lnTo>
                      <a:pt x="1403" y="1062"/>
                    </a:lnTo>
                    <a:lnTo>
                      <a:pt x="1371" y="1065"/>
                    </a:lnTo>
                    <a:lnTo>
                      <a:pt x="1338" y="1065"/>
                    </a:lnTo>
                    <a:lnTo>
                      <a:pt x="1335" y="1065"/>
                    </a:lnTo>
                    <a:lnTo>
                      <a:pt x="1328" y="1066"/>
                    </a:lnTo>
                    <a:lnTo>
                      <a:pt x="1320" y="1066"/>
                    </a:lnTo>
                    <a:lnTo>
                      <a:pt x="1314" y="1066"/>
                    </a:lnTo>
                    <a:lnTo>
                      <a:pt x="1310" y="1066"/>
                    </a:lnTo>
                    <a:lnTo>
                      <a:pt x="1487" y="2017"/>
                    </a:lnTo>
                    <a:lnTo>
                      <a:pt x="1487" y="2020"/>
                    </a:lnTo>
                    <a:lnTo>
                      <a:pt x="1485" y="2023"/>
                    </a:lnTo>
                    <a:lnTo>
                      <a:pt x="1480" y="2030"/>
                    </a:lnTo>
                    <a:lnTo>
                      <a:pt x="1473" y="2039"/>
                    </a:lnTo>
                    <a:lnTo>
                      <a:pt x="1463" y="2049"/>
                    </a:lnTo>
                    <a:lnTo>
                      <a:pt x="1450" y="2062"/>
                    </a:lnTo>
                    <a:lnTo>
                      <a:pt x="1432" y="2073"/>
                    </a:lnTo>
                    <a:lnTo>
                      <a:pt x="1409" y="2087"/>
                    </a:lnTo>
                    <a:lnTo>
                      <a:pt x="1382" y="2101"/>
                    </a:lnTo>
                    <a:lnTo>
                      <a:pt x="1349" y="2114"/>
                    </a:lnTo>
                    <a:lnTo>
                      <a:pt x="1309" y="2128"/>
                    </a:lnTo>
                    <a:lnTo>
                      <a:pt x="1264" y="2140"/>
                    </a:lnTo>
                    <a:lnTo>
                      <a:pt x="1210" y="2151"/>
                    </a:lnTo>
                    <a:lnTo>
                      <a:pt x="1210" y="2680"/>
                    </a:lnTo>
                    <a:lnTo>
                      <a:pt x="1207" y="2715"/>
                    </a:lnTo>
                    <a:lnTo>
                      <a:pt x="1196" y="2748"/>
                    </a:lnTo>
                    <a:lnTo>
                      <a:pt x="1181" y="2777"/>
                    </a:lnTo>
                    <a:lnTo>
                      <a:pt x="1160" y="2803"/>
                    </a:lnTo>
                    <a:lnTo>
                      <a:pt x="1135" y="2824"/>
                    </a:lnTo>
                    <a:lnTo>
                      <a:pt x="1104" y="2840"/>
                    </a:lnTo>
                    <a:lnTo>
                      <a:pt x="1073" y="2851"/>
                    </a:lnTo>
                    <a:lnTo>
                      <a:pt x="1038" y="2854"/>
                    </a:lnTo>
                    <a:lnTo>
                      <a:pt x="1003" y="2851"/>
                    </a:lnTo>
                    <a:lnTo>
                      <a:pt x="970" y="2840"/>
                    </a:lnTo>
                    <a:lnTo>
                      <a:pt x="941" y="2824"/>
                    </a:lnTo>
                    <a:lnTo>
                      <a:pt x="916" y="2803"/>
                    </a:lnTo>
                    <a:lnTo>
                      <a:pt x="895" y="2777"/>
                    </a:lnTo>
                    <a:lnTo>
                      <a:pt x="879" y="2748"/>
                    </a:lnTo>
                    <a:lnTo>
                      <a:pt x="868" y="2715"/>
                    </a:lnTo>
                    <a:lnTo>
                      <a:pt x="865" y="2680"/>
                    </a:lnTo>
                    <a:lnTo>
                      <a:pt x="865" y="2179"/>
                    </a:lnTo>
                    <a:lnTo>
                      <a:pt x="840" y="2179"/>
                    </a:lnTo>
                    <a:lnTo>
                      <a:pt x="840" y="2680"/>
                    </a:lnTo>
                    <a:lnTo>
                      <a:pt x="837" y="2715"/>
                    </a:lnTo>
                    <a:lnTo>
                      <a:pt x="827" y="2748"/>
                    </a:lnTo>
                    <a:lnTo>
                      <a:pt x="811" y="2777"/>
                    </a:lnTo>
                    <a:lnTo>
                      <a:pt x="790" y="2803"/>
                    </a:lnTo>
                    <a:lnTo>
                      <a:pt x="765" y="2824"/>
                    </a:lnTo>
                    <a:lnTo>
                      <a:pt x="735" y="2840"/>
                    </a:lnTo>
                    <a:lnTo>
                      <a:pt x="703" y="2851"/>
                    </a:lnTo>
                    <a:lnTo>
                      <a:pt x="668" y="2854"/>
                    </a:lnTo>
                    <a:lnTo>
                      <a:pt x="633" y="2851"/>
                    </a:lnTo>
                    <a:lnTo>
                      <a:pt x="602" y="2840"/>
                    </a:lnTo>
                    <a:lnTo>
                      <a:pt x="571" y="2824"/>
                    </a:lnTo>
                    <a:lnTo>
                      <a:pt x="546" y="2803"/>
                    </a:lnTo>
                    <a:lnTo>
                      <a:pt x="525" y="2777"/>
                    </a:lnTo>
                    <a:lnTo>
                      <a:pt x="510" y="2748"/>
                    </a:lnTo>
                    <a:lnTo>
                      <a:pt x="499" y="2715"/>
                    </a:lnTo>
                    <a:lnTo>
                      <a:pt x="496" y="2680"/>
                    </a:lnTo>
                    <a:lnTo>
                      <a:pt x="496" y="2151"/>
                    </a:lnTo>
                    <a:lnTo>
                      <a:pt x="446" y="2141"/>
                    </a:lnTo>
                    <a:lnTo>
                      <a:pt x="403" y="2130"/>
                    </a:lnTo>
                    <a:lnTo>
                      <a:pt x="365" y="2118"/>
                    </a:lnTo>
                    <a:lnTo>
                      <a:pt x="333" y="2105"/>
                    </a:lnTo>
                    <a:lnTo>
                      <a:pt x="306" y="2092"/>
                    </a:lnTo>
                    <a:lnTo>
                      <a:pt x="284" y="2080"/>
                    </a:lnTo>
                    <a:lnTo>
                      <a:pt x="265" y="2067"/>
                    </a:lnTo>
                    <a:lnTo>
                      <a:pt x="251" y="2056"/>
                    </a:lnTo>
                    <a:lnTo>
                      <a:pt x="241" y="2045"/>
                    </a:lnTo>
                    <a:lnTo>
                      <a:pt x="233" y="2036"/>
                    </a:lnTo>
                    <a:lnTo>
                      <a:pt x="227" y="2029"/>
                    </a:lnTo>
                    <a:lnTo>
                      <a:pt x="223" y="2023"/>
                    </a:lnTo>
                    <a:lnTo>
                      <a:pt x="222" y="2020"/>
                    </a:lnTo>
                    <a:lnTo>
                      <a:pt x="221" y="2017"/>
                    </a:lnTo>
                    <a:lnTo>
                      <a:pt x="463" y="939"/>
                    </a:lnTo>
                    <a:lnTo>
                      <a:pt x="463" y="738"/>
                    </a:lnTo>
                    <a:lnTo>
                      <a:pt x="435" y="811"/>
                    </a:lnTo>
                    <a:lnTo>
                      <a:pt x="408" y="886"/>
                    </a:lnTo>
                    <a:lnTo>
                      <a:pt x="385" y="962"/>
                    </a:lnTo>
                    <a:lnTo>
                      <a:pt x="364" y="1038"/>
                    </a:lnTo>
                    <a:lnTo>
                      <a:pt x="347" y="1113"/>
                    </a:lnTo>
                    <a:lnTo>
                      <a:pt x="330" y="1184"/>
                    </a:lnTo>
                    <a:lnTo>
                      <a:pt x="318" y="1253"/>
                    </a:lnTo>
                    <a:lnTo>
                      <a:pt x="308" y="1316"/>
                    </a:lnTo>
                    <a:lnTo>
                      <a:pt x="301" y="1345"/>
                    </a:lnTo>
                    <a:lnTo>
                      <a:pt x="290" y="1371"/>
                    </a:lnTo>
                    <a:lnTo>
                      <a:pt x="275" y="1393"/>
                    </a:lnTo>
                    <a:lnTo>
                      <a:pt x="256" y="1413"/>
                    </a:lnTo>
                    <a:lnTo>
                      <a:pt x="234" y="1429"/>
                    </a:lnTo>
                    <a:lnTo>
                      <a:pt x="209" y="1441"/>
                    </a:lnTo>
                    <a:lnTo>
                      <a:pt x="183" y="1448"/>
                    </a:lnTo>
                    <a:lnTo>
                      <a:pt x="155" y="1450"/>
                    </a:lnTo>
                    <a:lnTo>
                      <a:pt x="134" y="1449"/>
                    </a:lnTo>
                    <a:lnTo>
                      <a:pt x="102" y="1442"/>
                    </a:lnTo>
                    <a:lnTo>
                      <a:pt x="76" y="1429"/>
                    </a:lnTo>
                    <a:lnTo>
                      <a:pt x="51" y="1410"/>
                    </a:lnTo>
                    <a:lnTo>
                      <a:pt x="31" y="1389"/>
                    </a:lnTo>
                    <a:lnTo>
                      <a:pt x="15" y="1364"/>
                    </a:lnTo>
                    <a:lnTo>
                      <a:pt x="5" y="1336"/>
                    </a:lnTo>
                    <a:lnTo>
                      <a:pt x="0" y="1305"/>
                    </a:lnTo>
                    <a:lnTo>
                      <a:pt x="1" y="1274"/>
                    </a:lnTo>
                    <a:lnTo>
                      <a:pt x="12" y="1173"/>
                    </a:lnTo>
                    <a:lnTo>
                      <a:pt x="27" y="1079"/>
                    </a:lnTo>
                    <a:lnTo>
                      <a:pt x="45" y="988"/>
                    </a:lnTo>
                    <a:lnTo>
                      <a:pt x="67" y="902"/>
                    </a:lnTo>
                    <a:lnTo>
                      <a:pt x="92" y="821"/>
                    </a:lnTo>
                    <a:lnTo>
                      <a:pt x="120" y="744"/>
                    </a:lnTo>
                    <a:lnTo>
                      <a:pt x="150" y="671"/>
                    </a:lnTo>
                    <a:lnTo>
                      <a:pt x="182" y="604"/>
                    </a:lnTo>
                    <a:lnTo>
                      <a:pt x="215" y="539"/>
                    </a:lnTo>
                    <a:lnTo>
                      <a:pt x="251" y="479"/>
                    </a:lnTo>
                    <a:lnTo>
                      <a:pt x="287" y="423"/>
                    </a:lnTo>
                    <a:lnTo>
                      <a:pt x="325" y="371"/>
                    </a:lnTo>
                    <a:lnTo>
                      <a:pt x="363" y="323"/>
                    </a:lnTo>
                    <a:lnTo>
                      <a:pt x="401" y="278"/>
                    </a:lnTo>
                    <a:lnTo>
                      <a:pt x="440" y="237"/>
                    </a:lnTo>
                    <a:lnTo>
                      <a:pt x="477" y="200"/>
                    </a:lnTo>
                    <a:lnTo>
                      <a:pt x="514" y="166"/>
                    </a:lnTo>
                    <a:lnTo>
                      <a:pt x="552" y="136"/>
                    </a:lnTo>
                    <a:lnTo>
                      <a:pt x="586" y="109"/>
                    </a:lnTo>
                    <a:lnTo>
                      <a:pt x="620" y="84"/>
                    </a:lnTo>
                    <a:lnTo>
                      <a:pt x="652" y="63"/>
                    </a:lnTo>
                    <a:lnTo>
                      <a:pt x="682" y="46"/>
                    </a:lnTo>
                    <a:lnTo>
                      <a:pt x="709" y="31"/>
                    </a:lnTo>
                    <a:lnTo>
                      <a:pt x="733" y="18"/>
                    </a:lnTo>
                    <a:lnTo>
                      <a:pt x="755" y="8"/>
                    </a:lnTo>
                    <a:lnTo>
                      <a:pt x="773" y="1"/>
                    </a:lnTo>
                    <a:lnTo>
                      <a:pt x="873" y="102"/>
                    </a:lnTo>
                    <a:lnTo>
                      <a:pt x="9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/>
              </a:p>
            </p:txBody>
          </p:sp>
          <p:sp>
            <p:nvSpPr>
              <p:cNvPr id="221" name="Freeform 15"/>
              <p:cNvSpPr>
                <a:spLocks/>
              </p:cNvSpPr>
              <p:nvPr/>
            </p:nvSpPr>
            <p:spPr bwMode="auto">
              <a:xfrm>
                <a:off x="10036175" y="2138363"/>
                <a:ext cx="195263" cy="236538"/>
              </a:xfrm>
              <a:custGeom>
                <a:avLst/>
                <a:gdLst>
                  <a:gd name="T0" fmla="*/ 349 w 736"/>
                  <a:gd name="T1" fmla="*/ 0 h 899"/>
                  <a:gd name="T2" fmla="*/ 395 w 736"/>
                  <a:gd name="T3" fmla="*/ 0 h 899"/>
                  <a:gd name="T4" fmla="*/ 444 w 736"/>
                  <a:gd name="T5" fmla="*/ 4 h 899"/>
                  <a:gd name="T6" fmla="*/ 495 w 736"/>
                  <a:gd name="T7" fmla="*/ 12 h 899"/>
                  <a:gd name="T8" fmla="*/ 549 w 736"/>
                  <a:gd name="T9" fmla="*/ 25 h 899"/>
                  <a:gd name="T10" fmla="*/ 604 w 736"/>
                  <a:gd name="T11" fmla="*/ 43 h 899"/>
                  <a:gd name="T12" fmla="*/ 661 w 736"/>
                  <a:gd name="T13" fmla="*/ 67 h 899"/>
                  <a:gd name="T14" fmla="*/ 605 w 736"/>
                  <a:gd name="T15" fmla="*/ 246 h 899"/>
                  <a:gd name="T16" fmla="*/ 637 w 736"/>
                  <a:gd name="T17" fmla="*/ 278 h 899"/>
                  <a:gd name="T18" fmla="*/ 666 w 736"/>
                  <a:gd name="T19" fmla="*/ 313 h 899"/>
                  <a:gd name="T20" fmla="*/ 691 w 736"/>
                  <a:gd name="T21" fmla="*/ 350 h 899"/>
                  <a:gd name="T22" fmla="*/ 710 w 736"/>
                  <a:gd name="T23" fmla="*/ 392 h 899"/>
                  <a:gd name="T24" fmla="*/ 725 w 736"/>
                  <a:gd name="T25" fmla="*/ 435 h 899"/>
                  <a:gd name="T26" fmla="*/ 733 w 736"/>
                  <a:gd name="T27" fmla="*/ 481 h 899"/>
                  <a:gd name="T28" fmla="*/ 736 w 736"/>
                  <a:gd name="T29" fmla="*/ 529 h 899"/>
                  <a:gd name="T30" fmla="*/ 733 w 736"/>
                  <a:gd name="T31" fmla="*/ 579 h 899"/>
                  <a:gd name="T32" fmla="*/ 723 w 736"/>
                  <a:gd name="T33" fmla="*/ 628 h 899"/>
                  <a:gd name="T34" fmla="*/ 707 w 736"/>
                  <a:gd name="T35" fmla="*/ 674 h 899"/>
                  <a:gd name="T36" fmla="*/ 686 w 736"/>
                  <a:gd name="T37" fmla="*/ 716 h 899"/>
                  <a:gd name="T38" fmla="*/ 659 w 736"/>
                  <a:gd name="T39" fmla="*/ 755 h 899"/>
                  <a:gd name="T40" fmla="*/ 628 w 736"/>
                  <a:gd name="T41" fmla="*/ 790 h 899"/>
                  <a:gd name="T42" fmla="*/ 593 w 736"/>
                  <a:gd name="T43" fmla="*/ 822 h 899"/>
                  <a:gd name="T44" fmla="*/ 554 w 736"/>
                  <a:gd name="T45" fmla="*/ 849 h 899"/>
                  <a:gd name="T46" fmla="*/ 512 w 736"/>
                  <a:gd name="T47" fmla="*/ 870 h 899"/>
                  <a:gd name="T48" fmla="*/ 466 w 736"/>
                  <a:gd name="T49" fmla="*/ 885 h 899"/>
                  <a:gd name="T50" fmla="*/ 419 w 736"/>
                  <a:gd name="T51" fmla="*/ 895 h 899"/>
                  <a:gd name="T52" fmla="*/ 369 w 736"/>
                  <a:gd name="T53" fmla="*/ 899 h 899"/>
                  <a:gd name="T54" fmla="*/ 319 w 736"/>
                  <a:gd name="T55" fmla="*/ 895 h 899"/>
                  <a:gd name="T56" fmla="*/ 271 w 736"/>
                  <a:gd name="T57" fmla="*/ 885 h 899"/>
                  <a:gd name="T58" fmla="*/ 225 w 736"/>
                  <a:gd name="T59" fmla="*/ 870 h 899"/>
                  <a:gd name="T60" fmla="*/ 182 w 736"/>
                  <a:gd name="T61" fmla="*/ 849 h 899"/>
                  <a:gd name="T62" fmla="*/ 143 w 736"/>
                  <a:gd name="T63" fmla="*/ 822 h 899"/>
                  <a:gd name="T64" fmla="*/ 108 w 736"/>
                  <a:gd name="T65" fmla="*/ 790 h 899"/>
                  <a:gd name="T66" fmla="*/ 76 w 736"/>
                  <a:gd name="T67" fmla="*/ 755 h 899"/>
                  <a:gd name="T68" fmla="*/ 51 w 736"/>
                  <a:gd name="T69" fmla="*/ 716 h 899"/>
                  <a:gd name="T70" fmla="*/ 29 w 736"/>
                  <a:gd name="T71" fmla="*/ 674 h 899"/>
                  <a:gd name="T72" fmla="*/ 14 w 736"/>
                  <a:gd name="T73" fmla="*/ 628 h 899"/>
                  <a:gd name="T74" fmla="*/ 3 w 736"/>
                  <a:gd name="T75" fmla="*/ 579 h 899"/>
                  <a:gd name="T76" fmla="*/ 0 w 736"/>
                  <a:gd name="T77" fmla="*/ 529 h 899"/>
                  <a:gd name="T78" fmla="*/ 3 w 736"/>
                  <a:gd name="T79" fmla="*/ 481 h 899"/>
                  <a:gd name="T80" fmla="*/ 12 w 736"/>
                  <a:gd name="T81" fmla="*/ 435 h 899"/>
                  <a:gd name="T82" fmla="*/ 26 w 736"/>
                  <a:gd name="T83" fmla="*/ 392 h 899"/>
                  <a:gd name="T84" fmla="*/ 46 w 736"/>
                  <a:gd name="T85" fmla="*/ 350 h 899"/>
                  <a:gd name="T86" fmla="*/ 71 w 736"/>
                  <a:gd name="T87" fmla="*/ 313 h 899"/>
                  <a:gd name="T88" fmla="*/ 99 w 736"/>
                  <a:gd name="T89" fmla="*/ 278 h 899"/>
                  <a:gd name="T90" fmla="*/ 131 w 736"/>
                  <a:gd name="T91" fmla="*/ 246 h 899"/>
                  <a:gd name="T92" fmla="*/ 75 w 736"/>
                  <a:gd name="T93" fmla="*/ 67 h 899"/>
                  <a:gd name="T94" fmla="*/ 79 w 736"/>
                  <a:gd name="T95" fmla="*/ 65 h 899"/>
                  <a:gd name="T96" fmla="*/ 86 w 736"/>
                  <a:gd name="T97" fmla="*/ 61 h 899"/>
                  <a:gd name="T98" fmla="*/ 99 w 736"/>
                  <a:gd name="T99" fmla="*/ 55 h 899"/>
                  <a:gd name="T100" fmla="*/ 116 w 736"/>
                  <a:gd name="T101" fmla="*/ 48 h 899"/>
                  <a:gd name="T102" fmla="*/ 138 w 736"/>
                  <a:gd name="T103" fmla="*/ 39 h 899"/>
                  <a:gd name="T104" fmla="*/ 164 w 736"/>
                  <a:gd name="T105" fmla="*/ 30 h 899"/>
                  <a:gd name="T106" fmla="*/ 194 w 736"/>
                  <a:gd name="T107" fmla="*/ 21 h 899"/>
                  <a:gd name="T108" fmla="*/ 228 w 736"/>
                  <a:gd name="T109" fmla="*/ 13 h 899"/>
                  <a:gd name="T110" fmla="*/ 265 w 736"/>
                  <a:gd name="T111" fmla="*/ 7 h 899"/>
                  <a:gd name="T112" fmla="*/ 306 w 736"/>
                  <a:gd name="T113" fmla="*/ 2 h 899"/>
                  <a:gd name="T114" fmla="*/ 349 w 736"/>
                  <a:gd name="T115" fmla="*/ 0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6" h="899">
                    <a:moveTo>
                      <a:pt x="349" y="0"/>
                    </a:moveTo>
                    <a:lnTo>
                      <a:pt x="395" y="0"/>
                    </a:lnTo>
                    <a:lnTo>
                      <a:pt x="444" y="4"/>
                    </a:lnTo>
                    <a:lnTo>
                      <a:pt x="495" y="12"/>
                    </a:lnTo>
                    <a:lnTo>
                      <a:pt x="549" y="25"/>
                    </a:lnTo>
                    <a:lnTo>
                      <a:pt x="604" y="43"/>
                    </a:lnTo>
                    <a:lnTo>
                      <a:pt x="661" y="67"/>
                    </a:lnTo>
                    <a:lnTo>
                      <a:pt x="605" y="246"/>
                    </a:lnTo>
                    <a:lnTo>
                      <a:pt x="637" y="278"/>
                    </a:lnTo>
                    <a:lnTo>
                      <a:pt x="666" y="313"/>
                    </a:lnTo>
                    <a:lnTo>
                      <a:pt x="691" y="350"/>
                    </a:lnTo>
                    <a:lnTo>
                      <a:pt x="710" y="392"/>
                    </a:lnTo>
                    <a:lnTo>
                      <a:pt x="725" y="435"/>
                    </a:lnTo>
                    <a:lnTo>
                      <a:pt x="733" y="481"/>
                    </a:lnTo>
                    <a:lnTo>
                      <a:pt x="736" y="529"/>
                    </a:lnTo>
                    <a:lnTo>
                      <a:pt x="733" y="579"/>
                    </a:lnTo>
                    <a:lnTo>
                      <a:pt x="723" y="628"/>
                    </a:lnTo>
                    <a:lnTo>
                      <a:pt x="707" y="674"/>
                    </a:lnTo>
                    <a:lnTo>
                      <a:pt x="686" y="716"/>
                    </a:lnTo>
                    <a:lnTo>
                      <a:pt x="659" y="755"/>
                    </a:lnTo>
                    <a:lnTo>
                      <a:pt x="628" y="790"/>
                    </a:lnTo>
                    <a:lnTo>
                      <a:pt x="593" y="822"/>
                    </a:lnTo>
                    <a:lnTo>
                      <a:pt x="554" y="849"/>
                    </a:lnTo>
                    <a:lnTo>
                      <a:pt x="512" y="870"/>
                    </a:lnTo>
                    <a:lnTo>
                      <a:pt x="466" y="885"/>
                    </a:lnTo>
                    <a:lnTo>
                      <a:pt x="419" y="895"/>
                    </a:lnTo>
                    <a:lnTo>
                      <a:pt x="369" y="899"/>
                    </a:lnTo>
                    <a:lnTo>
                      <a:pt x="319" y="895"/>
                    </a:lnTo>
                    <a:lnTo>
                      <a:pt x="271" y="885"/>
                    </a:lnTo>
                    <a:lnTo>
                      <a:pt x="225" y="870"/>
                    </a:lnTo>
                    <a:lnTo>
                      <a:pt x="182" y="849"/>
                    </a:lnTo>
                    <a:lnTo>
                      <a:pt x="143" y="822"/>
                    </a:lnTo>
                    <a:lnTo>
                      <a:pt x="108" y="790"/>
                    </a:lnTo>
                    <a:lnTo>
                      <a:pt x="76" y="755"/>
                    </a:lnTo>
                    <a:lnTo>
                      <a:pt x="51" y="716"/>
                    </a:lnTo>
                    <a:lnTo>
                      <a:pt x="29" y="674"/>
                    </a:lnTo>
                    <a:lnTo>
                      <a:pt x="14" y="628"/>
                    </a:lnTo>
                    <a:lnTo>
                      <a:pt x="3" y="579"/>
                    </a:lnTo>
                    <a:lnTo>
                      <a:pt x="0" y="529"/>
                    </a:lnTo>
                    <a:lnTo>
                      <a:pt x="3" y="481"/>
                    </a:lnTo>
                    <a:lnTo>
                      <a:pt x="12" y="435"/>
                    </a:lnTo>
                    <a:lnTo>
                      <a:pt x="26" y="392"/>
                    </a:lnTo>
                    <a:lnTo>
                      <a:pt x="46" y="350"/>
                    </a:lnTo>
                    <a:lnTo>
                      <a:pt x="71" y="313"/>
                    </a:lnTo>
                    <a:lnTo>
                      <a:pt x="99" y="278"/>
                    </a:lnTo>
                    <a:lnTo>
                      <a:pt x="131" y="246"/>
                    </a:lnTo>
                    <a:lnTo>
                      <a:pt x="75" y="67"/>
                    </a:lnTo>
                    <a:lnTo>
                      <a:pt x="79" y="65"/>
                    </a:lnTo>
                    <a:lnTo>
                      <a:pt x="86" y="61"/>
                    </a:lnTo>
                    <a:lnTo>
                      <a:pt x="99" y="55"/>
                    </a:lnTo>
                    <a:lnTo>
                      <a:pt x="116" y="48"/>
                    </a:lnTo>
                    <a:lnTo>
                      <a:pt x="138" y="39"/>
                    </a:lnTo>
                    <a:lnTo>
                      <a:pt x="164" y="30"/>
                    </a:lnTo>
                    <a:lnTo>
                      <a:pt x="194" y="21"/>
                    </a:lnTo>
                    <a:lnTo>
                      <a:pt x="228" y="13"/>
                    </a:lnTo>
                    <a:lnTo>
                      <a:pt x="265" y="7"/>
                    </a:lnTo>
                    <a:lnTo>
                      <a:pt x="306" y="2"/>
                    </a:lnTo>
                    <a:lnTo>
                      <a:pt x="3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600" dirty="0"/>
              </a:p>
            </p:txBody>
          </p:sp>
        </p:grpSp>
        <p:sp>
          <p:nvSpPr>
            <p:cNvPr id="202" name="Rectangle: Rounded Corners 3"/>
            <p:cNvSpPr/>
            <p:nvPr/>
          </p:nvSpPr>
          <p:spPr>
            <a:xfrm>
              <a:off x="5682415" y="3600252"/>
              <a:ext cx="1690853" cy="1097545"/>
            </a:xfrm>
            <a:prstGeom prst="roundRect">
              <a:avLst>
                <a:gd name="adj" fmla="val 3237"/>
              </a:avLst>
            </a:prstGeom>
            <a:solidFill>
              <a:schemeClr val="bg1">
                <a:lumMod val="65000"/>
                <a:lumOff val="35000"/>
              </a:schemeClr>
            </a:solidFill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750409" y="3663519"/>
              <a:ext cx="1560795" cy="887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4" name="Oval 203"/>
            <p:cNvSpPr/>
            <p:nvPr/>
          </p:nvSpPr>
          <p:spPr>
            <a:xfrm>
              <a:off x="7274355" y="4609769"/>
              <a:ext cx="36850" cy="368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5" name="Freeform 211"/>
            <p:cNvSpPr/>
            <p:nvPr/>
          </p:nvSpPr>
          <p:spPr>
            <a:xfrm flipV="1">
              <a:off x="2679778" y="2609586"/>
              <a:ext cx="1976922" cy="1147360"/>
            </a:xfrm>
            <a:custGeom>
              <a:avLst/>
              <a:gdLst>
                <a:gd name="connsiteX0" fmla="*/ 0 w 2162175"/>
                <a:gd name="connsiteY0" fmla="*/ 695325 h 695325"/>
                <a:gd name="connsiteX1" fmla="*/ 504825 w 2162175"/>
                <a:gd name="connsiteY1" fmla="*/ 695325 h 695325"/>
                <a:gd name="connsiteX2" fmla="*/ 504825 w 2162175"/>
                <a:gd name="connsiteY2" fmla="*/ 0 h 695325"/>
                <a:gd name="connsiteX3" fmla="*/ 2162175 w 2162175"/>
                <a:gd name="connsiteY3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695325">
                  <a:moveTo>
                    <a:pt x="0" y="695325"/>
                  </a:moveTo>
                  <a:lnTo>
                    <a:pt x="504825" y="695325"/>
                  </a:lnTo>
                  <a:lnTo>
                    <a:pt x="504825" y="0"/>
                  </a:lnTo>
                  <a:lnTo>
                    <a:pt x="2162175" y="0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06" name="Isosceles Triangle 205"/>
            <p:cNvSpPr/>
            <p:nvPr/>
          </p:nvSpPr>
          <p:spPr>
            <a:xfrm>
              <a:off x="3398908" y="3660822"/>
              <a:ext cx="165469" cy="16546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07" name="Hexagon 206"/>
            <p:cNvSpPr/>
            <p:nvPr/>
          </p:nvSpPr>
          <p:spPr>
            <a:xfrm>
              <a:off x="3793778" y="3671882"/>
              <a:ext cx="165469" cy="165469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5538813" y="4530534"/>
              <a:ext cx="498138" cy="1036271"/>
              <a:chOff x="7423025" y="4336378"/>
              <a:chExt cx="599302" cy="1246723"/>
            </a:xfrm>
          </p:grpSpPr>
          <p:sp>
            <p:nvSpPr>
              <p:cNvPr id="217" name="Freeform 183"/>
              <p:cNvSpPr>
                <a:spLocks/>
              </p:cNvSpPr>
              <p:nvPr/>
            </p:nvSpPr>
            <p:spPr bwMode="auto">
              <a:xfrm>
                <a:off x="7738236" y="4608094"/>
                <a:ext cx="176896" cy="179353"/>
              </a:xfrm>
              <a:custGeom>
                <a:avLst/>
                <a:gdLst>
                  <a:gd name="T0" fmla="*/ 321 w 643"/>
                  <a:gd name="T1" fmla="*/ 0 h 650"/>
                  <a:gd name="T2" fmla="*/ 321 w 643"/>
                  <a:gd name="T3" fmla="*/ 0 h 650"/>
                  <a:gd name="T4" fmla="*/ 365 w 643"/>
                  <a:gd name="T5" fmla="*/ 3 h 650"/>
                  <a:gd name="T6" fmla="*/ 407 w 643"/>
                  <a:gd name="T7" fmla="*/ 11 h 650"/>
                  <a:gd name="T8" fmla="*/ 446 w 643"/>
                  <a:gd name="T9" fmla="*/ 25 h 650"/>
                  <a:gd name="T10" fmla="*/ 483 w 643"/>
                  <a:gd name="T11" fmla="*/ 44 h 650"/>
                  <a:gd name="T12" fmla="*/ 518 w 643"/>
                  <a:gd name="T13" fmla="*/ 67 h 650"/>
                  <a:gd name="T14" fmla="*/ 548 w 643"/>
                  <a:gd name="T15" fmla="*/ 95 h 650"/>
                  <a:gd name="T16" fmla="*/ 576 w 643"/>
                  <a:gd name="T17" fmla="*/ 126 h 650"/>
                  <a:gd name="T18" fmla="*/ 598 w 643"/>
                  <a:gd name="T19" fmla="*/ 161 h 650"/>
                  <a:gd name="T20" fmla="*/ 617 w 643"/>
                  <a:gd name="T21" fmla="*/ 198 h 650"/>
                  <a:gd name="T22" fmla="*/ 630 w 643"/>
                  <a:gd name="T23" fmla="*/ 238 h 650"/>
                  <a:gd name="T24" fmla="*/ 640 w 643"/>
                  <a:gd name="T25" fmla="*/ 281 h 650"/>
                  <a:gd name="T26" fmla="*/ 643 w 643"/>
                  <a:gd name="T27" fmla="*/ 325 h 650"/>
                  <a:gd name="T28" fmla="*/ 640 w 643"/>
                  <a:gd name="T29" fmla="*/ 369 h 650"/>
                  <a:gd name="T30" fmla="*/ 630 w 643"/>
                  <a:gd name="T31" fmla="*/ 411 h 650"/>
                  <a:gd name="T32" fmla="*/ 617 w 643"/>
                  <a:gd name="T33" fmla="*/ 452 h 650"/>
                  <a:gd name="T34" fmla="*/ 598 w 643"/>
                  <a:gd name="T35" fmla="*/ 490 h 650"/>
                  <a:gd name="T36" fmla="*/ 576 w 643"/>
                  <a:gd name="T37" fmla="*/ 524 h 650"/>
                  <a:gd name="T38" fmla="*/ 548 w 643"/>
                  <a:gd name="T39" fmla="*/ 556 h 650"/>
                  <a:gd name="T40" fmla="*/ 518 w 643"/>
                  <a:gd name="T41" fmla="*/ 582 h 650"/>
                  <a:gd name="T42" fmla="*/ 483 w 643"/>
                  <a:gd name="T43" fmla="*/ 606 h 650"/>
                  <a:gd name="T44" fmla="*/ 446 w 643"/>
                  <a:gd name="T45" fmla="*/ 625 h 650"/>
                  <a:gd name="T46" fmla="*/ 407 w 643"/>
                  <a:gd name="T47" fmla="*/ 639 h 650"/>
                  <a:gd name="T48" fmla="*/ 365 w 643"/>
                  <a:gd name="T49" fmla="*/ 647 h 650"/>
                  <a:gd name="T50" fmla="*/ 321 w 643"/>
                  <a:gd name="T51" fmla="*/ 650 h 650"/>
                  <a:gd name="T52" fmla="*/ 277 w 643"/>
                  <a:gd name="T53" fmla="*/ 647 h 650"/>
                  <a:gd name="T54" fmla="*/ 236 w 643"/>
                  <a:gd name="T55" fmla="*/ 639 h 650"/>
                  <a:gd name="T56" fmla="*/ 196 w 643"/>
                  <a:gd name="T57" fmla="*/ 625 h 650"/>
                  <a:gd name="T58" fmla="*/ 159 w 643"/>
                  <a:gd name="T59" fmla="*/ 606 h 650"/>
                  <a:gd name="T60" fmla="*/ 125 w 643"/>
                  <a:gd name="T61" fmla="*/ 582 h 650"/>
                  <a:gd name="T62" fmla="*/ 94 w 643"/>
                  <a:gd name="T63" fmla="*/ 556 h 650"/>
                  <a:gd name="T64" fmla="*/ 67 w 643"/>
                  <a:gd name="T65" fmla="*/ 524 h 650"/>
                  <a:gd name="T66" fmla="*/ 43 w 643"/>
                  <a:gd name="T67" fmla="*/ 490 h 650"/>
                  <a:gd name="T68" fmla="*/ 25 w 643"/>
                  <a:gd name="T69" fmla="*/ 452 h 650"/>
                  <a:gd name="T70" fmla="*/ 12 w 643"/>
                  <a:gd name="T71" fmla="*/ 411 h 650"/>
                  <a:gd name="T72" fmla="*/ 3 w 643"/>
                  <a:gd name="T73" fmla="*/ 369 h 650"/>
                  <a:gd name="T74" fmla="*/ 0 w 643"/>
                  <a:gd name="T75" fmla="*/ 325 h 650"/>
                  <a:gd name="T76" fmla="*/ 3 w 643"/>
                  <a:gd name="T77" fmla="*/ 281 h 650"/>
                  <a:gd name="T78" fmla="*/ 12 w 643"/>
                  <a:gd name="T79" fmla="*/ 238 h 650"/>
                  <a:gd name="T80" fmla="*/ 25 w 643"/>
                  <a:gd name="T81" fmla="*/ 198 h 650"/>
                  <a:gd name="T82" fmla="*/ 43 w 643"/>
                  <a:gd name="T83" fmla="*/ 161 h 650"/>
                  <a:gd name="T84" fmla="*/ 67 w 643"/>
                  <a:gd name="T85" fmla="*/ 126 h 650"/>
                  <a:gd name="T86" fmla="*/ 94 w 643"/>
                  <a:gd name="T87" fmla="*/ 95 h 650"/>
                  <a:gd name="T88" fmla="*/ 125 w 643"/>
                  <a:gd name="T89" fmla="*/ 67 h 650"/>
                  <a:gd name="T90" fmla="*/ 159 w 643"/>
                  <a:gd name="T91" fmla="*/ 44 h 650"/>
                  <a:gd name="T92" fmla="*/ 196 w 643"/>
                  <a:gd name="T93" fmla="*/ 25 h 650"/>
                  <a:gd name="T94" fmla="*/ 236 w 643"/>
                  <a:gd name="T95" fmla="*/ 11 h 650"/>
                  <a:gd name="T96" fmla="*/ 277 w 643"/>
                  <a:gd name="T97" fmla="*/ 3 h 650"/>
                  <a:gd name="T98" fmla="*/ 321 w 643"/>
                  <a:gd name="T99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3" h="650">
                    <a:moveTo>
                      <a:pt x="321" y="0"/>
                    </a:moveTo>
                    <a:lnTo>
                      <a:pt x="321" y="0"/>
                    </a:lnTo>
                    <a:lnTo>
                      <a:pt x="365" y="3"/>
                    </a:lnTo>
                    <a:lnTo>
                      <a:pt x="407" y="11"/>
                    </a:lnTo>
                    <a:lnTo>
                      <a:pt x="446" y="25"/>
                    </a:lnTo>
                    <a:lnTo>
                      <a:pt x="483" y="44"/>
                    </a:lnTo>
                    <a:lnTo>
                      <a:pt x="518" y="67"/>
                    </a:lnTo>
                    <a:lnTo>
                      <a:pt x="548" y="95"/>
                    </a:lnTo>
                    <a:lnTo>
                      <a:pt x="576" y="126"/>
                    </a:lnTo>
                    <a:lnTo>
                      <a:pt x="598" y="161"/>
                    </a:lnTo>
                    <a:lnTo>
                      <a:pt x="617" y="198"/>
                    </a:lnTo>
                    <a:lnTo>
                      <a:pt x="630" y="238"/>
                    </a:lnTo>
                    <a:lnTo>
                      <a:pt x="640" y="281"/>
                    </a:lnTo>
                    <a:lnTo>
                      <a:pt x="643" y="325"/>
                    </a:lnTo>
                    <a:lnTo>
                      <a:pt x="640" y="369"/>
                    </a:lnTo>
                    <a:lnTo>
                      <a:pt x="630" y="411"/>
                    </a:lnTo>
                    <a:lnTo>
                      <a:pt x="617" y="452"/>
                    </a:lnTo>
                    <a:lnTo>
                      <a:pt x="598" y="490"/>
                    </a:lnTo>
                    <a:lnTo>
                      <a:pt x="576" y="524"/>
                    </a:lnTo>
                    <a:lnTo>
                      <a:pt x="548" y="556"/>
                    </a:lnTo>
                    <a:lnTo>
                      <a:pt x="518" y="582"/>
                    </a:lnTo>
                    <a:lnTo>
                      <a:pt x="483" y="606"/>
                    </a:lnTo>
                    <a:lnTo>
                      <a:pt x="446" y="625"/>
                    </a:lnTo>
                    <a:lnTo>
                      <a:pt x="407" y="639"/>
                    </a:lnTo>
                    <a:lnTo>
                      <a:pt x="365" y="647"/>
                    </a:lnTo>
                    <a:lnTo>
                      <a:pt x="321" y="650"/>
                    </a:lnTo>
                    <a:lnTo>
                      <a:pt x="277" y="647"/>
                    </a:lnTo>
                    <a:lnTo>
                      <a:pt x="236" y="639"/>
                    </a:lnTo>
                    <a:lnTo>
                      <a:pt x="196" y="625"/>
                    </a:lnTo>
                    <a:lnTo>
                      <a:pt x="159" y="606"/>
                    </a:lnTo>
                    <a:lnTo>
                      <a:pt x="125" y="582"/>
                    </a:lnTo>
                    <a:lnTo>
                      <a:pt x="94" y="556"/>
                    </a:lnTo>
                    <a:lnTo>
                      <a:pt x="67" y="524"/>
                    </a:lnTo>
                    <a:lnTo>
                      <a:pt x="43" y="490"/>
                    </a:lnTo>
                    <a:lnTo>
                      <a:pt x="25" y="452"/>
                    </a:lnTo>
                    <a:lnTo>
                      <a:pt x="12" y="411"/>
                    </a:lnTo>
                    <a:lnTo>
                      <a:pt x="3" y="369"/>
                    </a:lnTo>
                    <a:lnTo>
                      <a:pt x="0" y="325"/>
                    </a:lnTo>
                    <a:lnTo>
                      <a:pt x="3" y="281"/>
                    </a:lnTo>
                    <a:lnTo>
                      <a:pt x="12" y="238"/>
                    </a:lnTo>
                    <a:lnTo>
                      <a:pt x="25" y="198"/>
                    </a:lnTo>
                    <a:lnTo>
                      <a:pt x="43" y="161"/>
                    </a:lnTo>
                    <a:lnTo>
                      <a:pt x="67" y="126"/>
                    </a:lnTo>
                    <a:lnTo>
                      <a:pt x="94" y="95"/>
                    </a:lnTo>
                    <a:lnTo>
                      <a:pt x="125" y="67"/>
                    </a:lnTo>
                    <a:lnTo>
                      <a:pt x="159" y="44"/>
                    </a:lnTo>
                    <a:lnTo>
                      <a:pt x="196" y="25"/>
                    </a:lnTo>
                    <a:lnTo>
                      <a:pt x="236" y="11"/>
                    </a:lnTo>
                    <a:lnTo>
                      <a:pt x="277" y="3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8" name="Freeform 52"/>
              <p:cNvSpPr/>
              <p:nvPr/>
            </p:nvSpPr>
            <p:spPr>
              <a:xfrm>
                <a:off x="7636117" y="4804581"/>
                <a:ext cx="386210" cy="778520"/>
              </a:xfrm>
              <a:custGeom>
                <a:avLst/>
                <a:gdLst>
                  <a:gd name="connsiteX0" fmla="*/ 149699 w 297713"/>
                  <a:gd name="connsiteY0" fmla="*/ 0 h 600130"/>
                  <a:gd name="connsiteX1" fmla="*/ 176785 w 297713"/>
                  <a:gd name="connsiteY1" fmla="*/ 5469 h 600130"/>
                  <a:gd name="connsiteX2" fmla="*/ 189587 w 297713"/>
                  <a:gd name="connsiteY2" fmla="*/ 6720 h 600130"/>
                  <a:gd name="connsiteX3" fmla="*/ 247949 w 297713"/>
                  <a:gd name="connsiteY3" fmla="*/ 34968 h 600130"/>
                  <a:gd name="connsiteX4" fmla="*/ 250363 w 297713"/>
                  <a:gd name="connsiteY4" fmla="*/ 40755 h 600130"/>
                  <a:gd name="connsiteX5" fmla="*/ 262084 w 297713"/>
                  <a:gd name="connsiteY5" fmla="*/ 58240 h 600130"/>
                  <a:gd name="connsiteX6" fmla="*/ 297072 w 297713"/>
                  <a:gd name="connsiteY6" fmla="*/ 232749 h 600130"/>
                  <a:gd name="connsiteX7" fmla="*/ 271544 w 297713"/>
                  <a:gd name="connsiteY7" fmla="*/ 271081 h 600130"/>
                  <a:gd name="connsiteX8" fmla="*/ 233211 w 297713"/>
                  <a:gd name="connsiteY8" fmla="*/ 245552 h 600130"/>
                  <a:gd name="connsiteX9" fmla="*/ 226071 w 297713"/>
                  <a:gd name="connsiteY9" fmla="*/ 209938 h 600130"/>
                  <a:gd name="connsiteX10" fmla="*/ 226071 w 297713"/>
                  <a:gd name="connsiteY10" fmla="*/ 260654 h 600130"/>
                  <a:gd name="connsiteX11" fmla="*/ 225908 w 297713"/>
                  <a:gd name="connsiteY11" fmla="*/ 261457 h 600130"/>
                  <a:gd name="connsiteX12" fmla="*/ 226071 w 297713"/>
                  <a:gd name="connsiteY12" fmla="*/ 261849 h 600130"/>
                  <a:gd name="connsiteX13" fmla="*/ 226070 w 297713"/>
                  <a:gd name="connsiteY13" fmla="*/ 567564 h 600130"/>
                  <a:gd name="connsiteX14" fmla="*/ 193505 w 297713"/>
                  <a:gd name="connsiteY14" fmla="*/ 600130 h 600130"/>
                  <a:gd name="connsiteX15" fmla="*/ 160938 w 297713"/>
                  <a:gd name="connsiteY15" fmla="*/ 567564 h 600130"/>
                  <a:gd name="connsiteX16" fmla="*/ 160938 w 297713"/>
                  <a:gd name="connsiteY16" fmla="*/ 334757 h 600130"/>
                  <a:gd name="connsiteX17" fmla="*/ 149699 w 297713"/>
                  <a:gd name="connsiteY17" fmla="*/ 337026 h 600130"/>
                  <a:gd name="connsiteX18" fmla="*/ 138459 w 297713"/>
                  <a:gd name="connsiteY18" fmla="*/ 334757 h 600130"/>
                  <a:gd name="connsiteX19" fmla="*/ 138459 w 297713"/>
                  <a:gd name="connsiteY19" fmla="*/ 567564 h 600130"/>
                  <a:gd name="connsiteX20" fmla="*/ 105892 w 297713"/>
                  <a:gd name="connsiteY20" fmla="*/ 600130 h 600130"/>
                  <a:gd name="connsiteX21" fmla="*/ 73327 w 297713"/>
                  <a:gd name="connsiteY21" fmla="*/ 567564 h 600130"/>
                  <a:gd name="connsiteX22" fmla="*/ 73326 w 297713"/>
                  <a:gd name="connsiteY22" fmla="*/ 261849 h 600130"/>
                  <a:gd name="connsiteX23" fmla="*/ 73488 w 297713"/>
                  <a:gd name="connsiteY23" fmla="*/ 261458 h 600130"/>
                  <a:gd name="connsiteX24" fmla="*/ 73326 w 297713"/>
                  <a:gd name="connsiteY24" fmla="*/ 260654 h 600130"/>
                  <a:gd name="connsiteX25" fmla="*/ 73327 w 297713"/>
                  <a:gd name="connsiteY25" fmla="*/ 193846 h 600130"/>
                  <a:gd name="connsiteX26" fmla="*/ 64503 w 297713"/>
                  <a:gd name="connsiteY26" fmla="*/ 237855 h 600130"/>
                  <a:gd name="connsiteX27" fmla="*/ 26170 w 297713"/>
                  <a:gd name="connsiteY27" fmla="*/ 263383 h 600130"/>
                  <a:gd name="connsiteX28" fmla="*/ 641 w 297713"/>
                  <a:gd name="connsiteY28" fmla="*/ 225050 h 600130"/>
                  <a:gd name="connsiteX29" fmla="*/ 35629 w 297713"/>
                  <a:gd name="connsiteY29" fmla="*/ 50542 h 600130"/>
                  <a:gd name="connsiteX30" fmla="*/ 45492 w 297713"/>
                  <a:gd name="connsiteY30" fmla="*/ 35830 h 600130"/>
                  <a:gd name="connsiteX31" fmla="*/ 45851 w 297713"/>
                  <a:gd name="connsiteY31" fmla="*/ 34968 h 600130"/>
                  <a:gd name="connsiteX32" fmla="*/ 46272 w 297713"/>
                  <a:gd name="connsiteY32" fmla="*/ 34666 h 600130"/>
                  <a:gd name="connsiteX33" fmla="*/ 49509 w 297713"/>
                  <a:gd name="connsiteY33" fmla="*/ 29838 h 600130"/>
                  <a:gd name="connsiteX34" fmla="*/ 54320 w 297713"/>
                  <a:gd name="connsiteY34" fmla="*/ 28889 h 600130"/>
                  <a:gd name="connsiteX35" fmla="*/ 69354 w 297713"/>
                  <a:gd name="connsiteY35" fmla="*/ 18096 h 600130"/>
                  <a:gd name="connsiteX36" fmla="*/ 104213 w 297713"/>
                  <a:gd name="connsiteY36" fmla="*/ 6720 h 600130"/>
                  <a:gd name="connsiteX37" fmla="*/ 127864 w 297713"/>
                  <a:gd name="connsiteY37" fmla="*/ 4408 h 6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713" h="600130">
                    <a:moveTo>
                      <a:pt x="149699" y="0"/>
                    </a:moveTo>
                    <a:lnTo>
                      <a:pt x="176785" y="5469"/>
                    </a:lnTo>
                    <a:lnTo>
                      <a:pt x="189587" y="6720"/>
                    </a:lnTo>
                    <a:cubicBezTo>
                      <a:pt x="215828" y="12092"/>
                      <a:pt x="236850" y="22267"/>
                      <a:pt x="247949" y="34968"/>
                    </a:cubicBezTo>
                    <a:lnTo>
                      <a:pt x="250363" y="40755"/>
                    </a:lnTo>
                    <a:lnTo>
                      <a:pt x="262084" y="58240"/>
                    </a:lnTo>
                    <a:lnTo>
                      <a:pt x="297072" y="232749"/>
                    </a:lnTo>
                    <a:cubicBezTo>
                      <a:pt x="300608" y="250384"/>
                      <a:pt x="289179" y="267545"/>
                      <a:pt x="271544" y="271081"/>
                    </a:cubicBezTo>
                    <a:cubicBezTo>
                      <a:pt x="253909" y="274617"/>
                      <a:pt x="236747" y="263188"/>
                      <a:pt x="233211" y="245552"/>
                    </a:cubicBezTo>
                    <a:lnTo>
                      <a:pt x="226071" y="209938"/>
                    </a:lnTo>
                    <a:lnTo>
                      <a:pt x="226071" y="260654"/>
                    </a:lnTo>
                    <a:lnTo>
                      <a:pt x="225908" y="261457"/>
                    </a:lnTo>
                    <a:lnTo>
                      <a:pt x="226071" y="261849"/>
                    </a:lnTo>
                    <a:lnTo>
                      <a:pt x="226070" y="567564"/>
                    </a:lnTo>
                    <a:cubicBezTo>
                      <a:pt x="226070" y="585550"/>
                      <a:pt x="211491" y="600130"/>
                      <a:pt x="193505" y="600130"/>
                    </a:cubicBezTo>
                    <a:cubicBezTo>
                      <a:pt x="175519" y="600130"/>
                      <a:pt x="160938" y="585550"/>
                      <a:pt x="160938" y="567564"/>
                    </a:cubicBezTo>
                    <a:lnTo>
                      <a:pt x="160938" y="334757"/>
                    </a:lnTo>
                    <a:lnTo>
                      <a:pt x="149699" y="337026"/>
                    </a:lnTo>
                    <a:lnTo>
                      <a:pt x="138459" y="334757"/>
                    </a:lnTo>
                    <a:lnTo>
                      <a:pt x="138459" y="567564"/>
                    </a:lnTo>
                    <a:cubicBezTo>
                      <a:pt x="138458" y="585550"/>
                      <a:pt x="123878" y="600131"/>
                      <a:pt x="105892" y="600130"/>
                    </a:cubicBezTo>
                    <a:cubicBezTo>
                      <a:pt x="87906" y="600130"/>
                      <a:pt x="73327" y="585550"/>
                      <a:pt x="73327" y="567564"/>
                    </a:cubicBezTo>
                    <a:lnTo>
                      <a:pt x="73326" y="261849"/>
                    </a:lnTo>
                    <a:lnTo>
                      <a:pt x="73488" y="261458"/>
                    </a:lnTo>
                    <a:lnTo>
                      <a:pt x="73326" y="260654"/>
                    </a:lnTo>
                    <a:lnTo>
                      <a:pt x="73327" y="193846"/>
                    </a:lnTo>
                    <a:lnTo>
                      <a:pt x="64503" y="237855"/>
                    </a:lnTo>
                    <a:cubicBezTo>
                      <a:pt x="60967" y="255490"/>
                      <a:pt x="43806" y="266919"/>
                      <a:pt x="26170" y="263383"/>
                    </a:cubicBezTo>
                    <a:cubicBezTo>
                      <a:pt x="8535" y="259847"/>
                      <a:pt x="-2894" y="242685"/>
                      <a:pt x="641" y="225050"/>
                    </a:cubicBezTo>
                    <a:lnTo>
                      <a:pt x="35629" y="50542"/>
                    </a:lnTo>
                    <a:lnTo>
                      <a:pt x="45492" y="35830"/>
                    </a:lnTo>
                    <a:lnTo>
                      <a:pt x="45851" y="34968"/>
                    </a:lnTo>
                    <a:lnTo>
                      <a:pt x="46272" y="34666"/>
                    </a:lnTo>
                    <a:lnTo>
                      <a:pt x="49509" y="29838"/>
                    </a:lnTo>
                    <a:lnTo>
                      <a:pt x="54320" y="28889"/>
                    </a:lnTo>
                    <a:lnTo>
                      <a:pt x="69354" y="18096"/>
                    </a:lnTo>
                    <a:cubicBezTo>
                      <a:pt x="79277" y="13293"/>
                      <a:pt x="91093" y="9406"/>
                      <a:pt x="104213" y="6720"/>
                    </a:cubicBezTo>
                    <a:lnTo>
                      <a:pt x="127864" y="4408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9" name="Rounded Rectangular Callout 45"/>
              <p:cNvSpPr/>
              <p:nvPr/>
            </p:nvSpPr>
            <p:spPr>
              <a:xfrm>
                <a:off x="7423025" y="4336378"/>
                <a:ext cx="359852" cy="190744"/>
              </a:xfrm>
              <a:prstGeom prst="wedgeRoundRectCallout">
                <a:avLst>
                  <a:gd name="adj1" fmla="val 38027"/>
                  <a:gd name="adj2" fmla="val 78067"/>
                  <a:gd name="adj3" fmla="val 16667"/>
                </a:avLst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pic>
          <p:nvPicPr>
            <p:cNvPr id="209" name="Picture 2" descr="Afbeeldingsresultaat voor git 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734" y="5370439"/>
              <a:ext cx="641114" cy="267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4" descr="Afbeeldingsresultaat voor jenkins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961" y="4117758"/>
              <a:ext cx="900321" cy="28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2" descr="Afbeeldingsresultaat voor sas 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931" y="3106197"/>
              <a:ext cx="417852" cy="17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4" descr="Afbeeldingsresultaat voor spss logo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6" t="16055" r="12604" b="14012"/>
            <a:stretch/>
          </p:blipFill>
          <p:spPr bwMode="auto">
            <a:xfrm>
              <a:off x="6420493" y="2865208"/>
              <a:ext cx="446176" cy="173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10" descr="Afbeeldingsresultaat voor python logo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4" t="5140" r="3461" b="20204"/>
            <a:stretch/>
          </p:blipFill>
          <p:spPr bwMode="auto">
            <a:xfrm>
              <a:off x="6207353" y="2405393"/>
              <a:ext cx="734828" cy="211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8" descr="Afbeeldingsresultaat voor docker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053" y="2090975"/>
              <a:ext cx="363705" cy="313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12" descr="Afbeeldingsresultaat voor r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428" y="2138540"/>
              <a:ext cx="258128" cy="225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010" y="3664090"/>
              <a:ext cx="1558570" cy="877669"/>
            </a:xfrm>
            <a:prstGeom prst="rect">
              <a:avLst/>
            </a:prstGeom>
          </p:spPr>
        </p:pic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628650" y="124669"/>
            <a:ext cx="7886700" cy="635538"/>
          </a:xfrm>
        </p:spPr>
        <p:txBody>
          <a:bodyPr>
            <a:normAutofit/>
          </a:bodyPr>
          <a:lstStyle/>
          <a:p>
            <a:r>
              <a:rPr lang="en-US" cap="all" dirty="0"/>
              <a:t>Psychiatry Data process platform</a:t>
            </a: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" y="5471158"/>
            <a:ext cx="925224" cy="818809"/>
          </a:xfrm>
          <a:prstGeom prst="rect">
            <a:avLst/>
          </a:prstGeom>
        </p:spPr>
      </p:pic>
      <p:sp>
        <p:nvSpPr>
          <p:cNvPr id="146" name="Speech Bubble: Rectangle with Corners Rounded 145"/>
          <p:cNvSpPr/>
          <p:nvPr/>
        </p:nvSpPr>
        <p:spPr>
          <a:xfrm>
            <a:off x="234512" y="1251978"/>
            <a:ext cx="2162180" cy="447407"/>
          </a:xfrm>
          <a:prstGeom prst="wedgeRoundRectCallout">
            <a:avLst>
              <a:gd name="adj1" fmla="val -7891"/>
              <a:gd name="adj2" fmla="val 112167"/>
              <a:gd name="adj3" fmla="val 1666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2">
                    <a:lumMod val="25000"/>
                  </a:schemeClr>
                </a:solidFill>
              </a:rPr>
              <a:t>Connects to proprietary patient data platforms.</a:t>
            </a:r>
          </a:p>
        </p:txBody>
      </p:sp>
      <p:sp>
        <p:nvSpPr>
          <p:cNvPr id="147" name="Speech Bubble: Rectangle with Corners Rounded 146"/>
          <p:cNvSpPr/>
          <p:nvPr/>
        </p:nvSpPr>
        <p:spPr>
          <a:xfrm>
            <a:off x="628650" y="3680800"/>
            <a:ext cx="1408679" cy="417160"/>
          </a:xfrm>
          <a:prstGeom prst="wedgeRoundRectCallout">
            <a:avLst>
              <a:gd name="adj1" fmla="val 66502"/>
              <a:gd name="adj2" fmla="val -59983"/>
              <a:gd name="adj3" fmla="val 1666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2">
                    <a:lumMod val="25000"/>
                  </a:schemeClr>
                </a:solidFill>
              </a:rPr>
              <a:t>Include any public dataset.</a:t>
            </a:r>
          </a:p>
        </p:txBody>
      </p:sp>
      <p:sp>
        <p:nvSpPr>
          <p:cNvPr id="148" name="Speech Bubble: Rectangle with Corners Rounded 147"/>
          <p:cNvSpPr/>
          <p:nvPr/>
        </p:nvSpPr>
        <p:spPr>
          <a:xfrm>
            <a:off x="461520" y="4397779"/>
            <a:ext cx="2096914" cy="791956"/>
          </a:xfrm>
          <a:prstGeom prst="wedgeRoundRectCallout">
            <a:avLst>
              <a:gd name="adj1" fmla="val 73516"/>
              <a:gd name="adj2" fmla="val 36322"/>
              <a:gd name="adj3" fmla="val 1666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b="1" dirty="0">
                <a:solidFill>
                  <a:schemeClr val="tx2">
                    <a:lumMod val="25000"/>
                  </a:schemeClr>
                </a:solidFill>
              </a:rPr>
              <a:t>Code repository to organize scripts and stimulate code sharing, version control for provenance and collaboration.</a:t>
            </a:r>
          </a:p>
        </p:txBody>
      </p:sp>
      <p:sp>
        <p:nvSpPr>
          <p:cNvPr id="149" name="Speech Bubble: Rectangle with Corners Rounded 148"/>
          <p:cNvSpPr/>
          <p:nvPr/>
        </p:nvSpPr>
        <p:spPr>
          <a:xfrm>
            <a:off x="3017961" y="913273"/>
            <a:ext cx="4790290" cy="604240"/>
          </a:xfrm>
          <a:prstGeom prst="wedgeRoundRectCallout">
            <a:avLst>
              <a:gd name="adj1" fmla="val -34426"/>
              <a:gd name="adj2" fmla="val 76157"/>
              <a:gd name="adj3" fmla="val 1666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b="1" dirty="0">
                <a:solidFill>
                  <a:schemeClr val="tx2">
                    <a:lumMod val="25000"/>
                  </a:schemeClr>
                </a:solidFill>
              </a:rPr>
              <a:t>Pipeline platform to automate repetitive analyses or pipelines. Full run history for reproducibility. Ultimately flexible, scalable, and compatible with both open source and proprietary analysis tools. Built to evolve.</a:t>
            </a:r>
          </a:p>
        </p:txBody>
      </p:sp>
      <p:sp>
        <p:nvSpPr>
          <p:cNvPr id="150" name="Speech Bubble: Rectangle with Corners Rounded 149"/>
          <p:cNvSpPr/>
          <p:nvPr/>
        </p:nvSpPr>
        <p:spPr>
          <a:xfrm>
            <a:off x="7227761" y="1951868"/>
            <a:ext cx="1852242" cy="822670"/>
          </a:xfrm>
          <a:prstGeom prst="wedgeRoundRectCallout">
            <a:avLst>
              <a:gd name="adj1" fmla="val -61825"/>
              <a:gd name="adj2" fmla="val -23043"/>
              <a:gd name="adj3" fmla="val 1666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b="1" dirty="0">
                <a:solidFill>
                  <a:schemeClr val="tx2">
                    <a:lumMod val="25000"/>
                  </a:schemeClr>
                </a:solidFill>
              </a:rPr>
              <a:t>Empower data scientists to perform reproducible analyses using their favorite tooling.</a:t>
            </a:r>
          </a:p>
        </p:txBody>
      </p:sp>
      <p:sp>
        <p:nvSpPr>
          <p:cNvPr id="151" name="Speech Bubble: Rectangle with Corners Rounded 150"/>
          <p:cNvSpPr/>
          <p:nvPr/>
        </p:nvSpPr>
        <p:spPr>
          <a:xfrm>
            <a:off x="7227761" y="2871091"/>
            <a:ext cx="1852242" cy="648255"/>
          </a:xfrm>
          <a:prstGeom prst="wedgeRoundRectCallout">
            <a:avLst>
              <a:gd name="adj1" fmla="val -66905"/>
              <a:gd name="adj2" fmla="val -22325"/>
              <a:gd name="adj3" fmla="val 1666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2">
                    <a:lumMod val="25000"/>
                  </a:schemeClr>
                </a:solidFill>
              </a:rPr>
              <a:t>Enable combining proprietary and open source tools.</a:t>
            </a:r>
          </a:p>
        </p:txBody>
      </p:sp>
      <p:sp>
        <p:nvSpPr>
          <p:cNvPr id="152" name="Speech Bubble: Rectangle with Corners Rounded 151"/>
          <p:cNvSpPr/>
          <p:nvPr/>
        </p:nvSpPr>
        <p:spPr>
          <a:xfrm>
            <a:off x="6938490" y="5234834"/>
            <a:ext cx="2119801" cy="736622"/>
          </a:xfrm>
          <a:prstGeom prst="wedgeRoundRectCallout">
            <a:avLst>
              <a:gd name="adj1" fmla="val -52740"/>
              <a:gd name="adj2" fmla="val -126400"/>
              <a:gd name="adj3" fmla="val 1666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2">
                    <a:lumMod val="25000"/>
                  </a:schemeClr>
                </a:solidFill>
              </a:rPr>
              <a:t>Improve connection between data scientist and bedside by generating automated infographics reports.</a:t>
            </a:r>
          </a:p>
        </p:txBody>
      </p:sp>
      <p:sp>
        <p:nvSpPr>
          <p:cNvPr id="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0705" y="6545007"/>
            <a:ext cx="641295" cy="208088"/>
          </a:xfrm>
          <a:prstGeom prst="rect">
            <a:avLst/>
          </a:prstGeom>
        </p:spPr>
        <p:txBody>
          <a:bodyPr/>
          <a:lstStyle/>
          <a:p>
            <a:fld id="{9EA7180F-53D2-44F0-B5B7-6F025066FB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0" y="4251812"/>
            <a:ext cx="6084167" cy="15049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3383868" y="2695776"/>
            <a:ext cx="230425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View results with research nurses of different wards</a:t>
            </a:r>
            <a:endParaRPr lang="en-GB" dirty="0"/>
          </a:p>
        </p:txBody>
      </p:sp>
      <p:sp>
        <p:nvSpPr>
          <p:cNvPr id="5" name="Rechthoek 4"/>
          <p:cNvSpPr/>
          <p:nvPr/>
        </p:nvSpPr>
        <p:spPr>
          <a:xfrm>
            <a:off x="2429762" y="116632"/>
            <a:ext cx="41044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Big Data </a:t>
            </a:r>
            <a:r>
              <a:rPr lang="nl-NL" dirty="0" err="1" smtClean="0"/>
              <a:t>Psychiatry</a:t>
            </a:r>
            <a:endParaRPr lang="nl-NL" dirty="0" smtClean="0"/>
          </a:p>
          <a:p>
            <a:pPr algn="ctr"/>
            <a:r>
              <a:rPr lang="nl-NL" dirty="0" smtClean="0"/>
              <a:t>Dataset</a:t>
            </a:r>
            <a:endParaRPr lang="nl-NL" dirty="0"/>
          </a:p>
        </p:txBody>
      </p:sp>
      <p:sp>
        <p:nvSpPr>
          <p:cNvPr id="6" name="Stroomdiagram: Handmatige bewerking 5"/>
          <p:cNvSpPr/>
          <p:nvPr/>
        </p:nvSpPr>
        <p:spPr>
          <a:xfrm>
            <a:off x="2951820" y="1412776"/>
            <a:ext cx="3168352" cy="93610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Selection to discuss with project team</a:t>
            </a:r>
            <a:endParaRPr lang="en-GB" dirty="0"/>
          </a:p>
        </p:txBody>
      </p:sp>
      <p:sp>
        <p:nvSpPr>
          <p:cNvPr id="10" name="Rechthoek 9"/>
          <p:cNvSpPr/>
          <p:nvPr/>
        </p:nvSpPr>
        <p:spPr>
          <a:xfrm>
            <a:off x="3347864" y="4614554"/>
            <a:ext cx="2448272" cy="75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Interesting, direct action in work processes</a:t>
            </a:r>
            <a:endParaRPr lang="en-GB" dirty="0"/>
          </a:p>
        </p:txBody>
      </p:sp>
      <p:sp>
        <p:nvSpPr>
          <p:cNvPr id="11" name="Rechthoek 10"/>
          <p:cNvSpPr/>
          <p:nvPr/>
        </p:nvSpPr>
        <p:spPr>
          <a:xfrm>
            <a:off x="6516216" y="4581128"/>
            <a:ext cx="22322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Not interesting, no follow up</a:t>
            </a:r>
            <a:endParaRPr lang="en-GB" dirty="0"/>
          </a:p>
        </p:txBody>
      </p:sp>
      <p:sp>
        <p:nvSpPr>
          <p:cNvPr id="12" name="Rechthoek 11"/>
          <p:cNvSpPr/>
          <p:nvPr/>
        </p:nvSpPr>
        <p:spPr>
          <a:xfrm>
            <a:off x="323528" y="4614554"/>
            <a:ext cx="2304256" cy="75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Interesting further research/exploration is necessary</a:t>
            </a:r>
            <a:endParaRPr lang="en-GB" dirty="0"/>
          </a:p>
        </p:txBody>
      </p:sp>
      <p:sp>
        <p:nvSpPr>
          <p:cNvPr id="13" name="Ovaal 12"/>
          <p:cNvSpPr/>
          <p:nvPr/>
        </p:nvSpPr>
        <p:spPr>
          <a:xfrm>
            <a:off x="1061610" y="5949280"/>
            <a:ext cx="378042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Follow up action by management of the wards</a:t>
            </a:r>
            <a:endParaRPr lang="en-GB" dirty="0"/>
          </a:p>
        </p:txBody>
      </p:sp>
      <p:cxnSp>
        <p:nvCxnSpPr>
          <p:cNvPr id="15" name="Gebogen verbindingslijn 14"/>
          <p:cNvCxnSpPr/>
          <p:nvPr/>
        </p:nvCxnSpPr>
        <p:spPr>
          <a:xfrm rot="16200000" flipH="1">
            <a:off x="5825568" y="2807782"/>
            <a:ext cx="517200" cy="3096344"/>
          </a:xfrm>
          <a:prstGeom prst="bentConnector3">
            <a:avLst>
              <a:gd name="adj1" fmla="val 2127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bogen verbindingslijn 16"/>
          <p:cNvCxnSpPr>
            <a:stCxn id="4" idx="4"/>
            <a:endCxn id="12" idx="0"/>
          </p:cNvCxnSpPr>
          <p:nvPr/>
        </p:nvCxnSpPr>
        <p:spPr>
          <a:xfrm rot="5400000">
            <a:off x="2730513" y="2809071"/>
            <a:ext cx="550626" cy="306034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>
            <a:stCxn id="4" idx="4"/>
            <a:endCxn id="10" idx="0"/>
          </p:cNvCxnSpPr>
          <p:nvPr/>
        </p:nvCxnSpPr>
        <p:spPr>
          <a:xfrm>
            <a:off x="4535996" y="4063928"/>
            <a:ext cx="36004" cy="5506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JL-OMLAAG 21"/>
          <p:cNvSpPr/>
          <p:nvPr/>
        </p:nvSpPr>
        <p:spPr>
          <a:xfrm>
            <a:off x="4427984" y="980728"/>
            <a:ext cx="10801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-OMLAAG 22"/>
          <p:cNvSpPr/>
          <p:nvPr/>
        </p:nvSpPr>
        <p:spPr>
          <a:xfrm>
            <a:off x="4481990" y="2348880"/>
            <a:ext cx="108012" cy="346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Gebogen verbindingslijn 26"/>
          <p:cNvCxnSpPr>
            <a:stCxn id="10" idx="2"/>
            <a:endCxn id="13" idx="0"/>
          </p:cNvCxnSpPr>
          <p:nvPr/>
        </p:nvCxnSpPr>
        <p:spPr>
          <a:xfrm rot="5400000">
            <a:off x="3473878" y="4851158"/>
            <a:ext cx="576064" cy="162018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bogen verbindingslijn 28"/>
          <p:cNvCxnSpPr>
            <a:stCxn id="12" idx="2"/>
            <a:endCxn id="13" idx="0"/>
          </p:cNvCxnSpPr>
          <p:nvPr/>
        </p:nvCxnSpPr>
        <p:spPr>
          <a:xfrm rot="16200000" flipH="1">
            <a:off x="1925706" y="4923166"/>
            <a:ext cx="576064" cy="147616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ebogen pijl 34"/>
          <p:cNvSpPr/>
          <p:nvPr/>
        </p:nvSpPr>
        <p:spPr>
          <a:xfrm>
            <a:off x="863588" y="3379852"/>
            <a:ext cx="2520280" cy="1222950"/>
          </a:xfrm>
          <a:prstGeom prst="bentArrow">
            <a:avLst>
              <a:gd name="adj1" fmla="val 0"/>
              <a:gd name="adj2" fmla="val 3669"/>
              <a:gd name="adj3" fmla="val 4924"/>
              <a:gd name="adj4" fmla="val 43750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6" name="Gebogen pijl 35"/>
          <p:cNvSpPr/>
          <p:nvPr/>
        </p:nvSpPr>
        <p:spPr>
          <a:xfrm>
            <a:off x="755576" y="476672"/>
            <a:ext cx="1728192" cy="4137882"/>
          </a:xfrm>
          <a:prstGeom prst="bentArrow">
            <a:avLst>
              <a:gd name="adj1" fmla="val 0"/>
              <a:gd name="adj2" fmla="val 3669"/>
              <a:gd name="adj3" fmla="val 4924"/>
              <a:gd name="adj4" fmla="val 43750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43485" y="4251812"/>
            <a:ext cx="173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Master student pool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2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Aanpak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4001" y="1753296"/>
            <a:ext cx="8062795" cy="424983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0" y="-821366"/>
            <a:ext cx="9252519" cy="68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85812"/>
            <a:ext cx="9143999" cy="6707100"/>
          </a:xfrm>
        </p:spPr>
      </p:pic>
    </p:spTree>
    <p:extLst>
      <p:ext uri="{BB962C8B-B14F-4D97-AF65-F5344CB8AC3E}">
        <p14:creationId xmlns:p14="http://schemas.microsoft.com/office/powerpoint/2010/main" val="27400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17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8064896" cy="55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68260"/>
            <a:ext cx="8229600" cy="5067300"/>
          </a:xfrm>
        </p:spPr>
        <p:txBody>
          <a:bodyPr>
            <a:normAutofit/>
          </a:bodyPr>
          <a:lstStyle/>
          <a:p>
            <a:endParaRPr lang="en-US" smtClean="0"/>
          </a:p>
          <a:p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0" y="1"/>
            <a:ext cx="9144000" cy="1146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3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 personalized diagnose and treatment plan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1040"/>
            <a:ext cx="7467600" cy="42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53" y="1340768"/>
            <a:ext cx="5284098" cy="4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63688" y="6309320"/>
            <a:ext cx="522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Compute visits data consortium GGZ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382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6272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Wat </a:t>
            </a:r>
            <a:r>
              <a:rPr lang="en-GB" dirty="0" err="1" smtClean="0"/>
              <a:t>verandert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in de 3-hoek patient-</a:t>
            </a:r>
            <a:r>
              <a:rPr lang="en-GB" dirty="0" err="1" smtClean="0"/>
              <a:t>dokter</a:t>
            </a:r>
            <a:r>
              <a:rPr lang="en-GB" dirty="0" smtClean="0"/>
              <a:t>-</a:t>
            </a:r>
            <a:r>
              <a:rPr lang="en-GB" dirty="0" err="1" smtClean="0"/>
              <a:t>interventie</a:t>
            </a:r>
            <a:r>
              <a:rPr lang="en-GB" dirty="0" smtClean="0"/>
              <a:t>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7504" y="6165304"/>
            <a:ext cx="6840760" cy="221109"/>
          </a:xfrm>
        </p:spPr>
        <p:txBody>
          <a:bodyPr/>
          <a:lstStyle/>
          <a:p>
            <a:pPr algn="l"/>
            <a:r>
              <a:rPr lang="nl-NL" smtClean="0"/>
              <a:t>Egge </a:t>
            </a:r>
            <a:r>
              <a:rPr lang="nl-NL" err="1" smtClean="0"/>
              <a:t>vd</a:t>
            </a:r>
            <a:r>
              <a:rPr lang="nl-NL" smtClean="0"/>
              <a:t> Poel, </a:t>
            </a:r>
            <a:r>
              <a:rPr lang="nl-NL" err="1" smtClean="0"/>
              <a:t>datascientist</a:t>
            </a:r>
            <a:r>
              <a:rPr lang="nl-NL" smtClean="0"/>
              <a:t>, Erasmus</a:t>
            </a:r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3065166" y="85950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/>
              <a:t>Patient  burger</a:t>
            </a:r>
            <a:endParaRPr lang="en-GB" sz="2400"/>
          </a:p>
        </p:txBody>
      </p:sp>
      <p:sp>
        <p:nvSpPr>
          <p:cNvPr id="10" name="Tekstvak 9"/>
          <p:cNvSpPr txBox="1"/>
          <p:nvPr/>
        </p:nvSpPr>
        <p:spPr>
          <a:xfrm>
            <a:off x="1002731" y="4869160"/>
            <a:ext cx="117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err="1" smtClean="0"/>
              <a:t>Docter</a:t>
            </a:r>
            <a:r>
              <a:rPr lang="en-GB" sz="2400" smtClean="0"/>
              <a:t> </a:t>
            </a:r>
            <a:endParaRPr lang="nl-NL" sz="2400"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r>
              <a:rPr lang="en-GB" sz="2400" smtClean="0"/>
              <a:t>ICT</a:t>
            </a:r>
            <a:endParaRPr lang="en-GB" sz="2400"/>
          </a:p>
        </p:txBody>
      </p:sp>
      <p:sp>
        <p:nvSpPr>
          <p:cNvPr id="11" name="Tekstvak 10"/>
          <p:cNvSpPr txBox="1"/>
          <p:nvPr/>
        </p:nvSpPr>
        <p:spPr>
          <a:xfrm>
            <a:off x="4355976" y="4653136"/>
            <a:ext cx="5071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behandeling</a:t>
            </a:r>
            <a:r>
              <a:rPr lang="en-GB" sz="2400" dirty="0" smtClean="0"/>
              <a:t> </a:t>
            </a:r>
            <a:r>
              <a:rPr lang="en-GB" sz="2400" dirty="0" err="1" smtClean="0"/>
              <a:t>gebaseerd</a:t>
            </a:r>
            <a:r>
              <a:rPr lang="en-GB" sz="2400" dirty="0" smtClean="0"/>
              <a:t> op</a:t>
            </a:r>
          </a:p>
          <a:p>
            <a:r>
              <a:rPr lang="en-GB" sz="2400" dirty="0" smtClean="0"/>
              <a:t>Trials</a:t>
            </a:r>
          </a:p>
          <a:p>
            <a:r>
              <a:rPr lang="en-GB" sz="2400" dirty="0" err="1" smtClean="0"/>
              <a:t>klinische</a:t>
            </a:r>
            <a:r>
              <a:rPr lang="en-GB" sz="2400" dirty="0" smtClean="0"/>
              <a:t> </a:t>
            </a:r>
            <a:r>
              <a:rPr lang="en-GB" sz="2400" dirty="0" err="1" smtClean="0"/>
              <a:t>individuele</a:t>
            </a:r>
            <a:r>
              <a:rPr lang="en-GB" sz="2400" dirty="0" smtClean="0"/>
              <a:t> data intelligence</a:t>
            </a:r>
            <a:endParaRPr lang="en-GB" sz="2400" dirty="0"/>
          </a:p>
        </p:txBody>
      </p:sp>
      <p:sp>
        <p:nvSpPr>
          <p:cNvPr id="12" name="Gelijkbenige driehoek 11"/>
          <p:cNvSpPr/>
          <p:nvPr/>
        </p:nvSpPr>
        <p:spPr>
          <a:xfrm>
            <a:off x="1907704" y="1772816"/>
            <a:ext cx="3960440" cy="28803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Afbeelding 12" descr="vraagtek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66" y="3068960"/>
            <a:ext cx="1645516" cy="1532032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3245186" y="1124744"/>
            <a:ext cx="12241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115616" y="5085184"/>
            <a:ext cx="936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4355976" y="5284658"/>
            <a:ext cx="8602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nl-NL" dirty="0" smtClean="0"/>
              <a:t>Invloed van teamsamenstelling op agressie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Medicatieprofielen (effect en bijwerkingen)</a:t>
            </a:r>
          </a:p>
          <a:p>
            <a:pPr marL="457200" indent="-457200">
              <a:buFont typeface="Arial"/>
              <a:buChar char="•"/>
            </a:pPr>
            <a:r>
              <a:rPr lang="nl-NL" dirty="0" err="1" smtClean="0"/>
              <a:t>Patient</a:t>
            </a:r>
            <a:r>
              <a:rPr lang="nl-NL" dirty="0" smtClean="0"/>
              <a:t> profielen die agressie voorspellen</a:t>
            </a:r>
          </a:p>
          <a:p>
            <a:pPr marL="457200" indent="-457200">
              <a:buFont typeface="Arial"/>
              <a:buChar char="•"/>
            </a:pPr>
            <a:r>
              <a:rPr lang="nl-NL" dirty="0" err="1" smtClean="0"/>
              <a:t>Patient</a:t>
            </a:r>
            <a:r>
              <a:rPr lang="nl-NL" dirty="0" smtClean="0"/>
              <a:t> profielen die relapse voorspellen of lange opname duur</a:t>
            </a:r>
          </a:p>
          <a:p>
            <a:pPr marL="457200" indent="-457200">
              <a:buFont typeface="Arial"/>
              <a:buChar char="•"/>
            </a:pPr>
            <a:r>
              <a:rPr lang="is-IS" dirty="0" smtClean="0"/>
              <a:t>…..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8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pPr algn="ctr"/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0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WFhUWFxcWGBgYGB4YFhcYGBcYFxQWGBgZHSggGB0lHRgWITEhJSkrLi4uGB8zODMsNygtLisBCgoKDg0OGxAQGywkHCQsLCwsLCwsLCwsLCwsLCwsLCwsLCwsLCwsLCwsLCwsLCwsLCwsLCwsLCwsLCwsLCwsLP/AABEIALgBEwMBIgACEQEDEQH/xAAbAAACAwEBAQAAAAAAAAAAAAADBAECBQAGB//EAD8QAAIBAwIDBQQIBQQCAgMAAAECEQADIRIxBEFRBSJhcYETMpGhBkJSkrHB0fAUI2Jy4RUzsvGColOTFkNj/8QAGAEBAQEBAQAAAAAAAAAAAAAAAQIAAwT/xAAiEQEBAQACAwADAAMBAAAAAAAAARECIRIxQQNRYSJxkRP/2gAMAwEAAhEDEQA/APXX+IbU3eb3m5nqagXnidbfeNU4q0QzH+pvxNU5Yrl/t6Bjff7bfeNQbzR77feNCAjeh8VfCKWYwqgsT0AEk1jjV4BWfd2AH9Rpe9cbUdLtA/qNZ57btBd2GAT3HxqMKp7vvHELuZEDNMcNxIZdQmD1BB9QcinpM3dEF9vtN8TRFvNB7zfE0LhTkms3te1ekPaJkK/d1QpaV0yCYJjX4bTRI1axvPHvN941c8Q0DvN8TXm9fG4J0ae7I0iTizq+sc96/j+heuR2+J49kB0KJtsRqCzq0SodQ/d78RBON4O1Ym16Y8Q32m+JqBeaPeb4mvOcQ3GljpA0qx0nud8ezugE5wuv2JjfJ3ipu3eNIYqirtpUhSwBa5kw8GALOJ+s2Z2A2/4pxPfb4mjWrrEe+2f6jSj/ADqc6cenL50RZ+0YeGuPp6gmaFdvNOGaOXeMxXnuz+A4oRN0hQFB7wYwHcknUpl2UoCRjBgDFDPDcaVn2ih4Oe6eVwoD3IjUbYJiYBp+Ca9Ml9o95vvGhjiHn3m+8ahGmqLvUVcgv8Q8+83xNVa+/wBpviaEaS4ztdLbEEGRcW3yHeZPaDLECNPzxWiumhZ4h/tN94/rVjxLz7zfE1n9ndoJcLgBgQJEiJ75UkQTiVYddsZplt6mmZR24l/tN94/rQzxT/bb7xqKDxNxVyxC8smKL0vjIY/iHidTZ/qNQOJb7bfeP60N3lRSScSdIdoAaNvqg7avl5TReWKnHWl/Ev8Aab7xqP4l/tt940urVxuRnkBJ9N6NVkNfxD/bb4mq/wAQ/wBpvvGkf9VsnCvJkA88lUYbDaHUz4ir/wAdaAHfUklQIIPvHSMDkTia2UTDf8S/2m+8ag33+233jSrcXb/+RMiQdQgiYB32nHnRZrKyCe2cfXb7x/Wj2bjn6zRzOo48d6WDURG85O/lRGrdt8QqjSdTx9YMYPTnXVn6iMKzBeQiuq9cPEDjffYf1H8TVAmaJf8A9xyerfiaGkZzFdXGKMM0tx163dV7RIgTbfdcsI0hjgny2pqzvWTxfYtt7hdi0lg31YwGWI0w2GIkyds4o1TjwFnTGvB0yA4A1W4ZWgYDLg45ATWh2Slm2ioHXTyGoSdRJER1JxFZPEdjWJRCWUsHUAQNXcAYFtPQAxOdMwYw1/otoAAFp1i4W7uosCxOdPdBLtIEbkYGKpPxrlQAYmhXG2qxJEg0sWzWrQj2o/ELc1WgWXRGkwFDSZbeWJEYxsM7ihDjOM520IgYAg7WtWS/Mtd5Y0DrNajNsKD2ijm23sjDrDL0YqZ0HwaIPnRreLPHFcYZ7iCFc7bsAmlBD7SX73PTsOexw7kqpYQxAJHQxkYxvQOCvC4iuuzCfEdQRyI2jwo00aZxQdjS3HK7W4tzMrIB0krPeAaRBI8R5jeihqJaO9EqvFj8MeMEd1YCoI1Aye7qgtJG7+8TsM5ofDXuMdjII0uoMooBUagSpMagYBMdRBzA0e1rxSzcKmG0kL/c3dX5kU7bMACadHiD2U1wWx7b38ztkSYMLgYjGY6mmVNAvcQAYgnrA286pdvaQSMnAHmTA/GovKLkMsazO0eGtDXeYN3YuEqzAyixIAI72mRjcYoxvEGHIzsdh4jNAuXFZiGyI0xEgmZbHwzU38kV4jcHYtW2JUQXO8lp3YASTAksYGMmmL18aSw3xA5dM+tYfY91vYhRk2ibcnJhCVBIOZKEH1p4OZIEYPw57VHL8lVx4b2P/F6TDkCQCDsD4Z2PhQrl/vzpLSulfmWyeUac0rb4RlOoMz9VY8j49Rjfx60wCzMGIgKDAJliTG8YgD94qLytVIY4WwrWW03dDL3dJHeXaAu4bBwfLekbqdyQTryEySCBhRHMRE/GnDZUzIM42JEjoY3qGUq4OkwVCiBMQTyHI/lW+KjuzjqBAUroGZiCRAMGc1fiOIS2NTkAbSfj+APwpazcPehdQBPODkyQQfOi/wAKvEKggsJDAdcEQR0yav8AHW5ErPYnDjCk7BffnAuC6PWdI8goqW7F4ck+SLGocgoXO4kIuxzFVu/Rq0SRLqdU4IUiC7BcLsGbVnMquYEVXgezOH9p3G1G2VJGCFKqUAJjfnEyDmuu/wBcs/iLXZlgkqHMjuEghc6y24UAuGkSMjOxJrXscQrzpM6TBxEGA0Z8CPjSFzsNGBUu+nW7he7Cm5qNwAlZyXY7yJwRTvZvBLZBCyQWDGfAKvLwUUXtU6vo6wTQCCdcwR+c1W4sRkZE45TVbuSSBA6dKqFqasY3J3JrqER1rqwwzxVzvN/c340sz0TjGhm/ub8aAK6V5uMFW5iutKWOBUBe750Th20yfCmf1rc9Fe0OE9ommdLAyrc1cZVh68uYkc6HwPG+1SSIdSVdfsuNx5GQQeYIq73CTSfG/wAlhfHuwFvD+n6tzzWc/wBJO8Cq3U2Y1eVANXa+u00u1+SQvLeam8orjBQ2aObgAxWc3ERB6n4DnXF4MZI8dx8eVT/6SGzVeEPsrrJgJdm4swIcZuoPP3wP76d9qI8KyO0LLXFMYud1rc/VKnukx1yCOhircJxKvakMVkEaTEowMMp8iCPSjz+ice8OWb+ox655iubiI8gcnp4+VK8LMAnaDH9P7FXtWtWRuDIJ5nn+lc/K10yAduX1Y2bZMh7qlo6IDcG3Uoop6y8TpEr0OCp6Z5c6zr3e4m2CAotqzkT9ZiFX5K9aRAJkEg7Ty9ZwabaInhmMvIBJE+ROF+AHrND42yVJWcgwoHJtsHnH5UZEAHmck8zU2rIBJgT1o8bVblLGzpMqMRBE79GE8/xmpCksCREAgdTJBJPTYUwBk1bTW8ej5MpLWniHAMC6guQBuyELc/8AU2/gadNkEj9z50Dtg6Rbu/8AxuJ/tfuP6DUG/wDGmVeDTeMyDjfa9wRUVNxx1/x50K85HLmR0iOs5+VbqLlEtGr3iYwJJwB/mlGu8geuwnHIyaR7R7UNsogW47Oe7pGFjm52AJgeU1Mu9G3Oz1u2dRBbJEmMY2AHTY5qD2oqMFsgvcXlb+oR9p9k8pnwNZ1zhrlx1F5tIIMJaOnpIdzlh8B1FbFiwtsaEAVVwAIjHlinjZuNdpZuGu3iW4i5vk20JC/+b+8/yB6VocPZVFCqoVRsAIA9BXCiJVjMWAqVjnXTV7dssYAkmsA4o3DBMhpB+q3IRnbxqkVBWs2uLjmM1FRFTW09L9okl28z+JpW2046mrcc3fYf1H8TUWmAYRyrp7rzz0Yu29JgGapfYBSZ8B+dVuv+FI32xW58sHHjap7adsctsE+ddc4uAZQmcQcb49aorb4yBMHPqKBdujRqJgDOTiRXn2u2T6W4Nmtt7FmiAWt8wbc5XzTA8ivjT1hcM2/Q+PM/vpWX2xZt8RwxuC+E9mywQNTajgiI2gmcjFY936aAXNC2yV1aZmcTEqBv4V08K5+c9PXummBglgCYOBO/r4VPErq2aDBEivI/SLt+4gBtRpLEBiJkQCPI58ar2H2he4i3pfVOo/zBtEHussRzFbx/43k9TbaDBaW/ewrPdHt3nYlfYuJAAyLndBJnkQOVeX7G4a+vECQIQw2Qd5HI7+Fe0u8F7S2CGBJIIXJPPptkfOpsyYZd7T/GBYBmWmNopzhL2QP3+8VmXOF1hT9luY8vKn+EOYgxtP4eNT91V70nwJW7fvXO6ShW2IMxpWT83cbcjWooEmDj8uVA4DgktawoA9ozOfFj7xJ50cPpbxgyD54+VVctTFmUjxNF9oIJpf8AiFcMV5GPUHMUO6e55QfSZOeXnTuHBfbgEic9OflipXiR1jBycAxy8zSbg6j48ttsieo/XrXbkAYmVJ046mS3jnNT5dKxfjHFxHQwVYFDvOVyOXWkuB4wtatliC3eDZHvKdLg+qmnbugqDqk6RgnUQRuDnzPPPlWfZslbrpvIF4bCAwIZZ5EFZP8AeaN6MmVpkkpIJiSDACqJyI6/5qbzrpEbwDhZyMN3jvtOOdRw95dLIxGYgyTsc4iGMgbxUWjnvQYXHMbSAFHOeu01HKrkRp93JEjrOxjI5VZBn4jw6ipuOGIIETuBtJ3IA29KpqxjeZ8/Ggr3LQEEHUcFifPIHhgUVLoPMH1pPiAPGeQE7+VEtjUVIAEHJ6mIIFMvasPrRkoKUYV3lRYs1WDEZBg+FUAqwrBIqSavatajG1DArYlEVFErqcYjx5/mN/c34mh2jmrcf/uP/c34mhqc0725ydCt71J3WzTKNn0pW8K1PHql2uHOQsgZPTMAT+81m/S7hZ4ZSCAFIb025b71pEqpztGZzn6seJE48KzO2eKa3wzMoAIkqDsBO0eXKuU6pvbL7A4NQNWqTgkAyJEEBvEGgX+Bt2uI9oyqyk91S2SxyW0xGNxnxrJ7F7Uu6nADPqBJj3p5Eddx5Ch9s9nXvajdywUAmJJ2g5zAGTXaT4i2eOyPZcZdthSzeyKqJh1DrDd2dP8A5b9aS7D7ZV1YIpOhZ0AQYA8THI86v2NwRS2j3lF10Hut3gRHusFEmCTBE8sYpLsLsy3cvXLrMqMO8Lekrswxnfy+JqadukO0fpFHESttQFbJGGbO5MT6V9DtNs6ggT3Sd5514v6Q9mWxfN0ohVvqlyCzEQBHIAD9TXrOD4suqkkkBdKyeUkiD0Mk0cr+m4y96i72kEslwpYSMYByYnOAKZ4Pi27lxYGrvA75332pD+Cmy1oxkRMSOoxgmm+z7JS2qwCQBPJYExuSa5W10ySm1Bk7CdsST1HgBUmwSNXlONiapeUyDmCeoELBkHwmDV719hbabZdT3GVXgtIJxtgQPjTOx6D7G4dCbgZoGsweU6VnzzNMPaAJUmeU7+RrI+jj3CpDoVE6UPulSQYMNuFIAO3vCtJ+ENvJuBjzUNq05jJGM5x4UaZ2AV2zPj15TVHt/wAzrATyA54kTzx4TR2YaQJyp2OME4M+hzU3+Eh7cwA40zvtB23335YoUF3YwMiQ0YBg93O+Mj50HtBNNyzcEQGFowNQ03BCxOD31SD407etamIAAAk9NoGrz5/GgdrcL7SwygmWGD0YSVPx0mqn1N/gfEDH4yY28PUfOro2Qceg361bgXW7aW4ABqAaOhIyD0OaovMeJ/X8qjlMdZdHvKo92dzvzAPdgeVBJyfGR8RNcf36j/FDg7+Rz8KDBLQOvYmQAIztuKLYuwNsDEj86olwhQNzJEf97Ve0hkiecn15Ct3pPKKItDSiiu8RV1qagVIFMTYkNUE1xOKrNanFprqiuoYjxebj/wBzf8jS9s70fi/91/7m/E0ILVuU9CIN/KluJBKmN+VMo0ChKZNapI32GpYXSRMBtiSBOROcfjS/FNr1K4nGQchgdz486Y425riAdIYEt1KnZeuee0UA2CSWbciAByA8eZzXL70vi812Vxlr25t24FssSepJI9084BjMbCtLi2D3LVjQuosYZlBKgxLA7lT0mvMN2Po4k23dVAbIMiQThMxJKnl1r3nB8PosEQj6tK94Qwj68rGdpPPnVc9zpPd4u7X4K7wRtBO8CdVp99elSwwTuI2P514LsztO83E6ydbMTqUc8ZA5Dy6177h2LSCzMlvaemFBAnG48qxigsX+6ZVz3iVEcwFUrtB9I8aePL/FM43ra899Jey7k2iAzalCwSC2qSYkmTufICvZfR5GTh7SXBBQaYwdjK5HKsT6VdqW1AX2YdxIUsMLIHeXqOW42rQ+hHGC/bCHu6W0bzvGZPn8K13xVPGcq3LF8MSR9oj1FP8AFIE06SG1JqwMTO2DnY/Cs/hbGkttDEsI/qzReBUqqAkMRqAIESJJ/M79a5b1dXd2GL04ODEz5cyPHpXcTfKKRBIAmRgEjZcnBM4qxBIgjY5E7iMeu2Kjg2OkBvCSd5gTNaUMns3tz259kLSpdUvLEkDu7aiTE8+uaatajblsPqYHOD3sPttE+vnTfDWC7sqrt8/GgMhK2iDkqWbEQc92GbG3Wp5drnXugXWidiSCIO2ADJ58j4YFXu3XJCsfdCkQRs6ztHl64oXEMSAT3SCCY23zHMDvb+Aq3C2ALYMksJUgycAyO8cDn61virO17XGEAjIkaSBzEQQcydhRWuMVI0k7CSDzx+INE4dR7NxzUgjbmfjH6Ue5xC6FGxPzEkg/M08E1mdkcCLKFEmCzNkyQWMxPOKOyd7zirG6AxqLsnMYyBzzvB/fOpvftcmJZMSeUQOUDn/jxqjGd/EfpViJ/fUVIX8vwiiKQicxuDI9RmuLHV0JjbINXU6Z8vzq5QSPHc/hWu/GNoKIBVEFFFd4hNWBqtcxmkINctRVwKxTFdU11Ulm8Zm4/wDc34mhKaPxp77n+pvxNAt7Db9aXGelx7vnQ7hlgfKiliVA8D+tVsISQAMzj8TRTjPvcI0EK2DMKds8gRkfOKHxNk28SSQwBBbVmdODTXaTlrhRO6CuqdzBMQvj48sYzSlmzqaJJ0MFVdgMdzzJGZP5Vy5e+l8Xlvpxx15L4Ue6UW6JXvEMDJMyGAIMY5UXi+F4nieEYgNKKCVAnVpYFmWCOvQ7EeXqO2OBS8LLkD2lpGSWUEaSZEzvz6R60XsrjiloP7pMrCjUG8Av2Wic8qvfSfG9sjhRfNhG7yXAiq2s51ajB8sTVeL7KbSoE6QcwNTafLnmK9DxpN0uyW8hdRQQBuBj1O3KaUPEaSin65IxnYSf351z+mcZx4s9+wku2tLFmXVrknvTtG0gbU52R2TbsIVtLpkgnJJPqecUp2j2mqWyEJ1lgCpw6gsAzNI7oz70QN62eGXSoBn3feEnvR4mTBjPOJp7PSeGuAXDbGCqFgTEGO6w3mck7etLJ2iDdZQuUAySMyAcDf5cqs3CMb63ZwVdTvJDZ0+UgTPSqLwem874yoBHPyOY2HTnU9tGiCWBHwJGeRHPxip4ZWWZUdCo5AjcHnvO1EsMZIiAViZnIiPSfKlrRcMcbgDfy1RG+RPrSzL+k3b9zhAlxELapBAMIBtLYPpV+K7TZbaNatK5fBDCdxIKwQRED50P6Vcd7GzrgnvKBmACTALYMiYMeVavA8Kt1dNwAaV1Sw70jErtBIPzNRy5ZNp62xnXgc9SJ9RnHjimeGWDBYAEqZkkAMYOBvEn4GhshkTMbePy8qraGfQjpMHp5bVpddaPxTBbhCvqBIztqAbfO0xVmkMZGxiBHXYn9KpftEE9JM4Edd+n+KgNJ8RifeOOcfD4VhAXOf1PTypqZwCYwY2E7epoNwS0mcwSSBz5/jTXBDfJ70qY2IiR3jgZAqV/Enl1HoPCoUdOn58q5f3z/wCqYsXGQyu8EbTv4UpoKJnOxkV1yBgZ/KmrMiZUGRz3HiKWZhpg4M/Gt/th+FXny6UyBQLV/YRFNEV345iarU11dVM6r21mqirCsKZ/gzXUMXj1rqenPtl9pYZhj32J+OKBaEgDnU9oHvPHJmn7xqOFEwJ3x5TzrWjjx6M8Jpld405jeSI/Go4uy1q4VnKxnzAI+RqeFuGV+yMwTgmASPWKntxi1xmK6dQBAHSAB+FFaTsp2hwqsQrKCV2O/gc0lwv8tzBOkCd507yAd+mKY4wt7I6ZmBtvH1o8YJg0Kwg+qhMQTgiNWxJbn55rnyrpJi3G3/aXbNz2ShCYa0Jj3YUmI3O8bT60petM0jSGCEgrMEyNjOMAg538KfRmMwp1aWOjBbEz1A93es57hto7krrcphTIAbSAc+9gzy2qd7GDqTNwAzsIYYX3WgYmMR6mmX7PQgkqEP8AuW2nvRsxB+rPexGdPjUvwysWJcWtYOctBUKJgZGCDzzQOB4m4LITVbuaZCDJGlhkMWJ1D15nFMwe50twzKySG1qcasZ+Ag/4ofA8PpfUiC2gBWMDW0ghtI2AgiTHvUCyh0lELI3PWpnx07L8MCtW/ZVAIbUCIGcwcZ8cVtsHxFy53woB91m8O6ssPh+dT2aovOoJCzsT55HwHxiqmNavEEKV6e8ukn4Uc8ObYUwVnvKeviD0kUcpytq+sPcbwYSe91MzMiQFXb3sE+UV5vhBdF5iwYrJAJJ2z1wRscVqHjgTBaS3rMAmJ5YmleN7RCOilctBBOxnABj0361MnXdAnHcOtxSjbHynfBzVrNllXPOSCeYEzt0ginAEBDMRLd2CBCggKSTE758oobalOnUGCyB5mQx8QcGq5bfSpSdwSsxgbHyoPsxyyJJnbwzz8Kde2QNJEHJz40tavoBq12wpkTqEEbMBOOtTlvath7iOFRgCjKSzaSYOlWIBBUt0J3NZyg8yehxAx+/nVLXH2Mj26ETOlXB65hefjFc3H2B7utvK3cI9O7FV43BOUhi/bKspjcKw3JjkR++VE9iZI8eZ/Sl7nacgabN5sQIVV/5sKvb4u6Y08Ow/vdV/46qJ+O72fPoxauojgFwHBEAkAyQSuOchWP8A4npTdm4rDUCCDmRsc1m9pdiJefUzMp06e7GCDKtke8Azjyc1XiPo5bbXk96PQB7j6REGJubT9VeldJx44i3lvpq27isJUggFhI6qSrD0II9KFxGZAjxNZV36O2+8dbS2rxjVcNzHqec7D15eyFnDN/uNdggbsIMY8SZ3BOMYovj+zLy/TS4dJgk7belPm8YC8hXkD2JZUFWcE7BWCzsE7qxidS7bkzzp3/8AHLTajqYMwaSNOrv+2BO0/wD7T/8AWvSq4yC2/p6BrgAkmNvmYHzIqWYASSB5n0rGH0eSZLsW1ai0AMZc3CJAwJO3gKg/RpIUFyQqezA0rETMkRBMwc8xXSSJt5fpso4OQcfoYPzqwNY7/Ru2WJLMchiCFz3w5Xb3TEadsk71ocHwwt20tgkhFVQTuQogT8KMjS2+zM11Urq2HCPGe/cHLU3p3jWXxdy4r2tGoAv3yBMCMfVaBPl5itTiffu/3N/ypW6xCkjeDGCcwYwMnyFH1PxkWOO4nTbNwPkIXhQIJb+bqm33VUQcROe8YFG4niuJcMQWlrVthKSFd7hDKYSDpTR9YeR3rrHa94qFNgloHeaQCS5UkQuFG+QDGcUR+17oECwe8tucMclQzCdODrBXoBBJzFW5lF4ziijHQ4EFgqqCwwum2Tpbc6iWjBgSN62OH4sK5ETIZSfqqSIBJ8DGKS4SwL11RdtFdVskMCwjvkBScQdjHiemQJ2KJI1NpJJBF64hEmYgGJ5T5TXP8k6XxbV1GsXtQIxGkgyGWMnYYMsPKkUJDlCVbG4EQCcAyefpsaRbgmhT7e6yEDdiSJ2jUSCNum9K2eDcXNY4lpkr7N9IDEyTMLLQBI5+IFRJx1W1vJdFxl0g6QpBO4JXC6fhBjGKA/BlL/8At+zA1ZYaXuDadMe7OZPQUj2faNlArK2IX2gYEMZAXEyJ6Rjkeda73Wd1NwhgCoBJhlAhVHQwMbiedVa0lhH+MVgbjmFW6yDfBUMpZztBnfYYFMcDxC3WMA42I20x74HMTInbu0P/AE8d/wBmz2zpZ9KQQSBJOlhz5xvPU1e9dkW1a2HuMMLgAExMudhqYDrkUYGjwnGezuglQyhlDdYB3FCHDk3LkHuAllmT3QSRHpWdd4hrNjvSxVV1ZIHTM+PXrVeyO2hekoCAFIOczsRttmud4zdVrQvWUc6ysPO4PjJEVbjuEW6Q2knQqjeIA579SaV7Qv6PZAMJfXC8zoI1EeQZaYZGIid46jAHT1o45lkirPrrpkD4D0wPyo5frvQrnAFQcggQ3dIOG8/HB8atw+IMZBBhoPXcDB5Yq5rGeOK3pDgEFYYHMgjvD8aSsdhWLMqltIGxgHByM7/pTbtMk5JMzseeBHL9KEeIA3+AE+sCtx/xmN46JZhT3QB5VD5ofte73duQ5Z3P4VQuQQGjOxH4VN5dKnEcHlVhcjESaWFsRqYEyTBjGOlRd4oIC7sqKBlmMKBO/wAxR5bejTntsExBHKg6wOZ1fvFDtXVcBgdSsJVhsw5Uzbsd2CM05dExQ3DIMf8AdZNzsGXLG4wJfVIGRlzvOT3yoYjChQIImvQ2rSezhp1g4PKoe2CINVw2CyVgW/o+JHfjSABCgDDW2kCSN7Y+JqU+jKge/JjSZQQQHuMBE7D2hgdVU8s7yrFWJxXTjbE3jxLdm8GLKlQSZZmLH3iWYnJ5wIHkBTlCLVYGtpxeKiK4GrGkOiuqZrq2pIETecf1N0HM9aAsAidpz/1V+KX+Y/8Ac34mg8orCGQmtccv8UuOYPXeut4Wqq249a17M6MWRvHLNKXiSSqjMb9N4xz2PwoqtVLsapO8CI8f+6LGZ/BgkAbKsqFjJC90Fj6TijcRcHdQt3dasRpLbTnGEju949ahmDKUYnuHB2O2/TFTw90aRncA+cjmOXrXOKofEqDpY6iFgwNsGQxAy0YxnbahvwzXD7RShAjSGUnbcjICmZ70E7dMtTA0hfERiBz9NvL1q1u6ZKsIMTvIIHTxEj41WtYWtcOz3C7yo0aAobMkyWkbbDHOM06nDwQX0uQcErBAIGOYJ8cb1PA8R/ualBBlU3lSMat435RtQbj6wVnIIDacEb+oBjfpRbMGD8TbVwVYAg78vHceIpfh7NpCNMDlOT6SedVtaN7akEdFIDDnuAD1pl0YrssbEczz9JH51NrRn9pW09vYdlBbUyg8xKMw09PdrVViZwQR41mdtIQeHZe8FuCQwhpZXQCZiO8CT8q1E4d2VgNwJLqMqJzgyCDI5VdtomK9nXdQfZckKTn3SQdQ56iPQUK68hRMaiQ3LCgk55Zj40q/DNBCKGKsAAzGCMFz4nJrSt2JVknSAFYHJ1FSMHxyR5VF3FlrHvqqiF0nJ7oMTgA88es0fhrJKu8qGLCEOWCgRJA2GDz50zYtiQSoaDsf8VHD8KVZx7zEGSSNlzgiBGDT406V4dDr0ghc5zAOreTyEziuuWOeT1G/rnnThsIwM+8Mg8j/AEn9agqaJ+PtXkm3cYqAZ0rOkdJ3qicKCCGgqQRBGIO4NETeirVTjIm1njsG19QG2ettihMY70Yb1mpNriU910ujpcGhvvpj/wBa1BVavUZGb/q2n/dtXLfjGtPvJJA8SBTfDcUlwTbdXXqpDD5UYiriwiiREtvAzjaafZ7jz9z6OO91mVxpJaEg+6T7XrE+2739uKrd7Husun27QRdDDUdPfwmMyAuNOOozWhxPZ/El2dLwS2YACsQ2NMnaBs4kfaHSs7/TuJG16PfJOo+8yiDBXYGe76jpTv8AUZP0luzL+f57HvMfeIGkg6QABgiQNyBExyrV4EMqIrGWAAJzkjc5z8ayW7P4gGRekZABJyD7XcgTPetZ/oPrq8BaZbaB21OFAY9TGTRVyYfGcVN5IxQlGcU2zLGTJoYtUVxu11CiPFN33/ub8TQiavezdcf1t/yNQ42qnHVCa5Nz5VIxiqKacbRDA28Pjz+dL8S0D4Ceg6xR1B6GBmuU94d0mfwgz/3RZ02sQ2l1T7yZO896ZJbOcRHSPKtThNTRpUCVkktClZiSc+WMVa/YBOfMeNTZt488fA7Vz8bqt6JXGIE6RNsnUszkbAEbiCIPjRuOQSpJMEmCMFZBMEiMYjbeKdu8OnvqcnG2dO4k+EkVKpIOZ0/4H6U+A8inBAZG6kADqCDJM7+HxqzW2B0iSWkK3TpM53Pw8abQeFRxSGGC+8AdMdY7ufhTODeQJtmCD4/90S0hjMH5bVira4y2QZDnQJDQQCVuSJlZIOjPOY5TVxd4zvQgO2kEL/8A00z/ADMExa1dAxieVeET59Ge0OAJCMms6bttgk90D2i6zHQKWMHA5VsralHHKACvJgdwRz5VhOeKFy4UUkapUEroK+zt4UTq1B/aHMD5Ve1d4wEAqpDMpJgAAaEkCGmNXtN5iBuKqcU+TVs2QBAEAYAGw8KJGPWsJr3GjITJRMFUGl4u6gP5mc+y5+6Sd6e4P+ILrrUaTrmAAFhyLedRmVE/uAeK/I+VE42qwAz15fnReJRARok4EzG/OIqHIgQO9zM4PTHKpVKlbC82+qxx1AlR8cUO00AjqK5STtz5edXuLEZn8qxUUVcCqkVYGgrA1zVwNcaSlrmIoQqxFVIrF0+NDFQRRRaK5POgqiriut2zyo72MZwaU2hVDiuXameF4WcmnBpPTXUySBXVsbyebuMkMfaOLvtWkamx3+QiI0yZnemu0Dw4n2d1mME953AzrIiFMsB7NYODk+Imuq3mKcdctrbBS4+ssuCxJA0AuNgMNifOm1U7xiprq1MVkzV7nXx+HgP3yrq6hSdOB+4g1f2nvTO5IA2Ex+/QV1dWaKEGJq/CvBzsd/I4P61NdSVVn0/OiG2d+vP5711dUtXB5gHx9TymotqZj08a6urAQiDB5Gi6a6urMrvMn/PKp27p5fjU11C1QK6urqDrrRirxiurqzIBqUE1FdWUmaNftaYyDImprqWtd7GAGO3Si8ffDwQoEV1dWTPZRF51F12Yj4CurqMVo3DCMznkKm5ePPeurqW+hqMVZbxqa6qSaXhgRXV1dSn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WFxcWGBgYGB4YFhcYGBcYFxQWGBgZHSggGB0lHRgWITEhJSkrLi4uGB8zODMsNygtLisBCgoKDg0OGxAQGywkHCQsLCwsLCwsLCwsLCwsLCwsLCwsLCwsLCwsLCwsLCwsLCwsLCwsLCwsLCwsLCwsLCwsLP/AABEIALgBEwMBIgACEQEDEQH/xAAbAAACAwEBAQAAAAAAAAAAAAADBAECBQAGB//EAD8QAAIBAwIDBQQIBQQCAgMAAAECEQADIRIxBEFRBSJhcYETMpGhBkJSkrHB0fAUI2Jy4RUzsvGColOTFkNj/8QAGAEBAQEBAQAAAAAAAAAAAAAAAQIAAwT/xAAiEQEBAQACAwADAAMBAAAAAAAAARECIRIxQQNRYSJxkRP/2gAMAwEAAhEDEQA/APXX+IbU3eb3m5nqagXnidbfeNU4q0QzH+pvxNU5Yrl/t6Bjff7bfeNQbzR77feNCAjeh8VfCKWYwqgsT0AEk1jjV4BWfd2AH9Rpe9cbUdLtA/qNZ57btBd2GAT3HxqMKp7vvHELuZEDNMcNxIZdQmD1BB9QcinpM3dEF9vtN8TRFvNB7zfE0LhTkms3te1ekPaJkK/d1QpaV0yCYJjX4bTRI1axvPHvN941c8Q0DvN8TXm9fG4J0ae7I0iTizq+sc96/j+heuR2+J49kB0KJtsRqCzq0SodQ/d78RBON4O1Ym16Y8Q32m+JqBeaPeb4mvOcQ3GljpA0qx0nud8ezugE5wuv2JjfJ3ipu3eNIYqirtpUhSwBa5kw8GALOJ+s2Z2A2/4pxPfb4mjWrrEe+2f6jSj/ADqc6cenL50RZ+0YeGuPp6gmaFdvNOGaOXeMxXnuz+A4oRN0hQFB7wYwHcknUpl2UoCRjBgDFDPDcaVn2ih4Oe6eVwoD3IjUbYJiYBp+Ca9Ml9o95vvGhjiHn3m+8ahGmqLvUVcgv8Q8+83xNVa+/wBpviaEaS4ztdLbEEGRcW3yHeZPaDLECNPzxWiumhZ4h/tN94/rVjxLz7zfE1n9ndoJcLgBgQJEiJ75UkQTiVYddsZplt6mmZR24l/tN94/rQzxT/bb7xqKDxNxVyxC8smKL0vjIY/iHidTZ/qNQOJb7bfeP60N3lRSScSdIdoAaNvqg7avl5TReWKnHWl/Ev8Aab7xqP4l/tt940urVxuRnkBJ9N6NVkNfxD/bb4mq/wAQ/wBpvvGkf9VsnCvJkA88lUYbDaHUz4ir/wAdaAHfUklQIIPvHSMDkTia2UTDf8S/2m+8ag33+233jSrcXb/+RMiQdQgiYB32nHnRZrKyCe2cfXb7x/Wj2bjn6zRzOo48d6WDURG85O/lRGrdt8QqjSdTx9YMYPTnXVn6iMKzBeQiuq9cPEDjffYf1H8TVAmaJf8A9xyerfiaGkZzFdXGKMM0tx163dV7RIgTbfdcsI0hjgny2pqzvWTxfYtt7hdi0lg31YwGWI0w2GIkyds4o1TjwFnTGvB0yA4A1W4ZWgYDLg45ATWh2Slm2ioHXTyGoSdRJER1JxFZPEdjWJRCWUsHUAQNXcAYFtPQAxOdMwYw1/otoAAFp1i4W7uosCxOdPdBLtIEbkYGKpPxrlQAYmhXG2qxJEg0sWzWrQj2o/ELc1WgWXRGkwFDSZbeWJEYxsM7ihDjOM520IgYAg7WtWS/Mtd5Y0DrNajNsKD2ijm23sjDrDL0YqZ0HwaIPnRreLPHFcYZ7iCFc7bsAmlBD7SX73PTsOexw7kqpYQxAJHQxkYxvQOCvC4iuuzCfEdQRyI2jwo00aZxQdjS3HK7W4tzMrIB0krPeAaRBI8R5jeihqJaO9EqvFj8MeMEd1YCoI1Aye7qgtJG7+8TsM5ofDXuMdjII0uoMooBUagSpMagYBMdRBzA0e1rxSzcKmG0kL/c3dX5kU7bMACadHiD2U1wWx7b38ztkSYMLgYjGY6mmVNAvcQAYgnrA286pdvaQSMnAHmTA/GovKLkMsazO0eGtDXeYN3YuEqzAyixIAI72mRjcYoxvEGHIzsdh4jNAuXFZiGyI0xEgmZbHwzU38kV4jcHYtW2JUQXO8lp3YASTAksYGMmmL18aSw3xA5dM+tYfY91vYhRk2ibcnJhCVBIOZKEH1p4OZIEYPw57VHL8lVx4b2P/F6TDkCQCDsD4Z2PhQrl/vzpLSulfmWyeUac0rb4RlOoMz9VY8j49Rjfx60wCzMGIgKDAJliTG8YgD94qLytVIY4WwrWW03dDL3dJHeXaAu4bBwfLekbqdyQTryEySCBhRHMRE/GnDZUzIM42JEjoY3qGUq4OkwVCiBMQTyHI/lW+KjuzjqBAUroGZiCRAMGc1fiOIS2NTkAbSfj+APwpazcPehdQBPODkyQQfOi/wAKvEKggsJDAdcEQR0yav8AHW5ErPYnDjCk7BffnAuC6PWdI8goqW7F4ck+SLGocgoXO4kIuxzFVu/Rq0SRLqdU4IUiC7BcLsGbVnMquYEVXgezOH9p3G1G2VJGCFKqUAJjfnEyDmuu/wBcs/iLXZlgkqHMjuEghc6y24UAuGkSMjOxJrXscQrzpM6TBxEGA0Z8CPjSFzsNGBUu+nW7he7Cm5qNwAlZyXY7yJwRTvZvBLZBCyQWDGfAKvLwUUXtU6vo6wTQCCdcwR+c1W4sRkZE45TVbuSSBA6dKqFqasY3J3JrqER1rqwwzxVzvN/c340sz0TjGhm/ub8aAK6V5uMFW5iutKWOBUBe750Th20yfCmf1rc9Fe0OE9ommdLAyrc1cZVh68uYkc6HwPG+1SSIdSVdfsuNx5GQQeYIq73CTSfG/wAlhfHuwFvD+n6tzzWc/wBJO8Cq3U2Y1eVANXa+u00u1+SQvLeam8orjBQ2aObgAxWc3ERB6n4DnXF4MZI8dx8eVT/6SGzVeEPsrrJgJdm4swIcZuoPP3wP76d9qI8KyO0LLXFMYud1rc/VKnukx1yCOhircJxKvakMVkEaTEowMMp8iCPSjz+ice8OWb+ox655iubiI8gcnp4+VK8LMAnaDH9P7FXtWtWRuDIJ5nn+lc/K10yAduX1Y2bZMh7qlo6IDcG3Uoop6y8TpEr0OCp6Z5c6zr3e4m2CAotqzkT9ZiFX5K9aRAJkEg7Ty9ZwabaInhmMvIBJE+ROF+AHrND42yVJWcgwoHJtsHnH5UZEAHmck8zU2rIBJgT1o8bVblLGzpMqMRBE79GE8/xmpCksCREAgdTJBJPTYUwBk1bTW8ej5MpLWniHAMC6guQBuyELc/8AU2/gadNkEj9z50Dtg6Rbu/8AxuJ/tfuP6DUG/wDGmVeDTeMyDjfa9wRUVNxx1/x50K85HLmR0iOs5+VbqLlEtGr3iYwJJwB/mlGu8geuwnHIyaR7R7UNsogW47Oe7pGFjm52AJgeU1Mu9G3Oz1u2dRBbJEmMY2AHTY5qD2oqMFsgvcXlb+oR9p9k8pnwNZ1zhrlx1F5tIIMJaOnpIdzlh8B1FbFiwtsaEAVVwAIjHlinjZuNdpZuGu3iW4i5vk20JC/+b+8/yB6VocPZVFCqoVRsAIA9BXCiJVjMWAqVjnXTV7dssYAkmsA4o3DBMhpB+q3IRnbxqkVBWs2uLjmM1FRFTW09L9okl28z+JpW2046mrcc3fYf1H8TUWmAYRyrp7rzz0Yu29JgGapfYBSZ8B+dVuv+FI32xW58sHHjap7adsctsE+ddc4uAZQmcQcb49aorb4yBMHPqKBdujRqJgDOTiRXn2u2T6W4Nmtt7FmiAWt8wbc5XzTA8ivjT1hcM2/Q+PM/vpWX2xZt8RwxuC+E9mywQNTajgiI2gmcjFY936aAXNC2yV1aZmcTEqBv4V08K5+c9PXummBglgCYOBO/r4VPErq2aDBEivI/SLt+4gBtRpLEBiJkQCPI58ar2H2he4i3pfVOo/zBtEHussRzFbx/43k9TbaDBaW/ewrPdHt3nYlfYuJAAyLndBJnkQOVeX7G4a+vECQIQw2Qd5HI7+Fe0u8F7S2CGBJIIXJPPptkfOpsyYZd7T/GBYBmWmNopzhL2QP3+8VmXOF1hT9luY8vKn+EOYgxtP4eNT91V70nwJW7fvXO6ShW2IMxpWT83cbcjWooEmDj8uVA4DgktawoA9ozOfFj7xJ50cPpbxgyD54+VVctTFmUjxNF9oIJpf8AiFcMV5GPUHMUO6e55QfSZOeXnTuHBfbgEic9OflipXiR1jBycAxy8zSbg6j48ttsieo/XrXbkAYmVJ046mS3jnNT5dKxfjHFxHQwVYFDvOVyOXWkuB4wtatliC3eDZHvKdLg+qmnbugqDqk6RgnUQRuDnzPPPlWfZslbrpvIF4bCAwIZZ5EFZP8AeaN6MmVpkkpIJiSDACqJyI6/5qbzrpEbwDhZyMN3jvtOOdRw95dLIxGYgyTsc4iGMgbxUWjnvQYXHMbSAFHOeu01HKrkRp93JEjrOxjI5VZBn4jw6ipuOGIIETuBtJ3IA29KpqxjeZ8/Ggr3LQEEHUcFifPIHhgUVLoPMH1pPiAPGeQE7+VEtjUVIAEHJ6mIIFMvasPrRkoKUYV3lRYs1WDEZBg+FUAqwrBIqSavatajG1DArYlEVFErqcYjx5/mN/c34mh2jmrcf/uP/c34mhqc0725ydCt71J3WzTKNn0pW8K1PHql2uHOQsgZPTMAT+81m/S7hZ4ZSCAFIb025b71pEqpztGZzn6seJE48KzO2eKa3wzMoAIkqDsBO0eXKuU6pvbL7A4NQNWqTgkAyJEEBvEGgX+Bt2uI9oyqyk91S2SxyW0xGNxnxrJ7F7Uu6nADPqBJj3p5Eddx5Ch9s9nXvajdywUAmJJ2g5zAGTXaT4i2eOyPZcZdthSzeyKqJh1DrDd2dP8A5b9aS7D7ZV1YIpOhZ0AQYA8THI86v2NwRS2j3lF10Hut3gRHusFEmCTBE8sYpLsLsy3cvXLrMqMO8Lekrswxnfy+JqadukO0fpFHESttQFbJGGbO5MT6V9DtNs6ggT3Sd5514v6Q9mWxfN0ohVvqlyCzEQBHIAD9TXrOD4suqkkkBdKyeUkiD0Mk0cr+m4y96i72kEslwpYSMYByYnOAKZ4Pi27lxYGrvA75332pD+Cmy1oxkRMSOoxgmm+z7JS2qwCQBPJYExuSa5W10ySm1Bk7CdsST1HgBUmwSNXlONiapeUyDmCeoELBkHwmDV719hbabZdT3GVXgtIJxtgQPjTOx6D7G4dCbgZoGsweU6VnzzNMPaAJUmeU7+RrI+jj3CpDoVE6UPulSQYMNuFIAO3vCtJ+ENvJuBjzUNq05jJGM5x4UaZ2AV2zPj15TVHt/wAzrATyA54kTzx4TR2YaQJyp2OME4M+hzU3+Eh7cwA40zvtB23335YoUF3YwMiQ0YBg93O+Mj50HtBNNyzcEQGFowNQ03BCxOD31SD407etamIAAAk9NoGrz5/GgdrcL7SwygmWGD0YSVPx0mqn1N/gfEDH4yY28PUfOro2Qceg361bgXW7aW4ABqAaOhIyD0OaovMeJ/X8qjlMdZdHvKo92dzvzAPdgeVBJyfGR8RNcf36j/FDg7+Rz8KDBLQOvYmQAIztuKLYuwNsDEj86olwhQNzJEf97Ve0hkiecn15Ct3pPKKItDSiiu8RV1qagVIFMTYkNUE1xOKrNanFprqiuoYjxebj/wBzf8jS9s70fi/91/7m/E0ILVuU9CIN/KluJBKmN+VMo0ChKZNapI32GpYXSRMBtiSBOROcfjS/FNr1K4nGQchgdz486Y425riAdIYEt1KnZeuee0UA2CSWbciAByA8eZzXL70vi812Vxlr25t24FssSepJI9084BjMbCtLi2D3LVjQuosYZlBKgxLA7lT0mvMN2Po4k23dVAbIMiQThMxJKnl1r3nB8PosEQj6tK94Qwj68rGdpPPnVc9zpPd4u7X4K7wRtBO8CdVp99elSwwTuI2P514LsztO83E6ydbMTqUc8ZA5Dy6177h2LSCzMlvaemFBAnG48qxigsX+6ZVz3iVEcwFUrtB9I8aePL/FM43ra899Jey7k2iAzalCwSC2qSYkmTufICvZfR5GTh7SXBBQaYwdjK5HKsT6VdqW1AX2YdxIUsMLIHeXqOW42rQ+hHGC/bCHu6W0bzvGZPn8K13xVPGcq3LF8MSR9oj1FP8AFIE06SG1JqwMTO2DnY/Cs/hbGkttDEsI/qzReBUqqAkMRqAIESJJ/M79a5b1dXd2GL04ODEz5cyPHpXcTfKKRBIAmRgEjZcnBM4qxBIgjY5E7iMeu2Kjg2OkBvCSd5gTNaUMns3tz259kLSpdUvLEkDu7aiTE8+uaatajblsPqYHOD3sPttE+vnTfDWC7sqrt8/GgMhK2iDkqWbEQc92GbG3Wp5drnXugXWidiSCIO2ADJ58j4YFXu3XJCsfdCkQRs6ztHl64oXEMSAT3SCCY23zHMDvb+Aq3C2ALYMksJUgycAyO8cDn61virO17XGEAjIkaSBzEQQcydhRWuMVI0k7CSDzx+INE4dR7NxzUgjbmfjH6Ue5xC6FGxPzEkg/M08E1mdkcCLKFEmCzNkyQWMxPOKOyd7zirG6AxqLsnMYyBzzvB/fOpvftcmJZMSeUQOUDn/jxqjGd/EfpViJ/fUVIX8vwiiKQicxuDI9RmuLHV0JjbINXU6Z8vzq5QSPHc/hWu/GNoKIBVEFFFd4hNWBqtcxmkINctRVwKxTFdU11Ulm8Zm4/wDc34mhKaPxp77n+pvxNAt7Db9aXGelx7vnQ7hlgfKiliVA8D+tVsISQAMzj8TRTjPvcI0EK2DMKds8gRkfOKHxNk28SSQwBBbVmdODTXaTlrhRO6CuqdzBMQvj48sYzSlmzqaJJ0MFVdgMdzzJGZP5Vy5e+l8Xlvpxx15L4Ue6UW6JXvEMDJMyGAIMY5UXi+F4nieEYgNKKCVAnVpYFmWCOvQ7EeXqO2OBS8LLkD2lpGSWUEaSZEzvz6R60XsrjiloP7pMrCjUG8Av2Wic8qvfSfG9sjhRfNhG7yXAiq2s51ajB8sTVeL7KbSoE6QcwNTafLnmK9DxpN0uyW8hdRQQBuBj1O3KaUPEaSin65IxnYSf351z+mcZx4s9+wku2tLFmXVrknvTtG0gbU52R2TbsIVtLpkgnJJPqecUp2j2mqWyEJ1lgCpw6gsAzNI7oz70QN62eGXSoBn3feEnvR4mTBjPOJp7PSeGuAXDbGCqFgTEGO6w3mck7etLJ2iDdZQuUAySMyAcDf5cqs3CMb63ZwVdTvJDZ0+UgTPSqLwem874yoBHPyOY2HTnU9tGiCWBHwJGeRHPxip4ZWWZUdCo5AjcHnvO1EsMZIiAViZnIiPSfKlrRcMcbgDfy1RG+RPrSzL+k3b9zhAlxELapBAMIBtLYPpV+K7TZbaNatK5fBDCdxIKwQRED50P6Vcd7GzrgnvKBmACTALYMiYMeVavA8Kt1dNwAaV1Sw70jErtBIPzNRy5ZNp62xnXgc9SJ9RnHjimeGWDBYAEqZkkAMYOBvEn4GhshkTMbePy8qraGfQjpMHp5bVpddaPxTBbhCvqBIztqAbfO0xVmkMZGxiBHXYn9KpftEE9JM4Edd+n+KgNJ8RifeOOcfD4VhAXOf1PTypqZwCYwY2E7epoNwS0mcwSSBz5/jTXBDfJ70qY2IiR3jgZAqV/Enl1HoPCoUdOn58q5f3z/wCqYsXGQyu8EbTv4UpoKJnOxkV1yBgZ/KmrMiZUGRz3HiKWZhpg4M/Gt/th+FXny6UyBQLV/YRFNEV345iarU11dVM6r21mqirCsKZ/gzXUMXj1rqenPtl9pYZhj32J+OKBaEgDnU9oHvPHJmn7xqOFEwJ3x5TzrWjjx6M8Jpld405jeSI/Go4uy1q4VnKxnzAI+RqeFuGV+yMwTgmASPWKntxi1xmK6dQBAHSAB+FFaTsp2hwqsQrKCV2O/gc0lwv8tzBOkCd507yAd+mKY4wt7I6ZmBtvH1o8YJg0Kwg+qhMQTgiNWxJbn55rnyrpJi3G3/aXbNz2ShCYa0Jj3YUmI3O8bT60petM0jSGCEgrMEyNjOMAg538KfRmMwp1aWOjBbEz1A93es57hto7krrcphTIAbSAc+9gzy2qd7GDqTNwAzsIYYX3WgYmMR6mmX7PQgkqEP8AuW2nvRsxB+rPexGdPjUvwysWJcWtYOctBUKJgZGCDzzQOB4m4LITVbuaZCDJGlhkMWJ1D15nFMwe50twzKySG1qcasZ+Ag/4ofA8PpfUiC2gBWMDW0ghtI2AgiTHvUCyh0lELI3PWpnx07L8MCtW/ZVAIbUCIGcwcZ8cVtsHxFy53woB91m8O6ssPh+dT2aovOoJCzsT55HwHxiqmNavEEKV6e8ukn4Uc8ObYUwVnvKeviD0kUcpytq+sPcbwYSe91MzMiQFXb3sE+UV5vhBdF5iwYrJAJJ2z1wRscVqHjgTBaS3rMAmJ5YmleN7RCOilctBBOxnABj0361MnXdAnHcOtxSjbHynfBzVrNllXPOSCeYEzt0ginAEBDMRLd2CBCggKSTE758oobalOnUGCyB5mQx8QcGq5bfSpSdwSsxgbHyoPsxyyJJnbwzz8Kde2QNJEHJz40tavoBq12wpkTqEEbMBOOtTlvath7iOFRgCjKSzaSYOlWIBBUt0J3NZyg8yehxAx+/nVLXH2Mj26ETOlXB65hefjFc3H2B7utvK3cI9O7FV43BOUhi/bKspjcKw3JjkR++VE9iZI8eZ/Sl7nacgabN5sQIVV/5sKvb4u6Y08Ow/vdV/46qJ+O72fPoxauojgFwHBEAkAyQSuOchWP8A4npTdm4rDUCCDmRsc1m9pdiJefUzMp06e7GCDKtke8Azjyc1XiPo5bbXk96PQB7j6REGJubT9VeldJx44i3lvpq27isJUggFhI6qSrD0II9KFxGZAjxNZV36O2+8dbS2rxjVcNzHqec7D15eyFnDN/uNdggbsIMY8SZ3BOMYovj+zLy/TS4dJgk7belPm8YC8hXkD2JZUFWcE7BWCzsE7qxidS7bkzzp3/8AHLTajqYMwaSNOrv+2BO0/wD7T/8AWvSq4yC2/p6BrgAkmNvmYHzIqWYASSB5n0rGH0eSZLsW1ai0AMZc3CJAwJO3gKg/RpIUFyQqezA0rETMkRBMwc8xXSSJt5fpso4OQcfoYPzqwNY7/Ru2WJLMchiCFz3w5Xb3TEadsk71ocHwwt20tgkhFVQTuQogT8KMjS2+zM11Urq2HCPGe/cHLU3p3jWXxdy4r2tGoAv3yBMCMfVaBPl5itTiffu/3N/ypW6xCkjeDGCcwYwMnyFH1PxkWOO4nTbNwPkIXhQIJb+bqm33VUQcROe8YFG4niuJcMQWlrVthKSFd7hDKYSDpTR9YeR3rrHa94qFNgloHeaQCS5UkQuFG+QDGcUR+17oECwe8tucMclQzCdODrBXoBBJzFW5lF4ziijHQ4EFgqqCwwum2Tpbc6iWjBgSN62OH4sK5ETIZSfqqSIBJ8DGKS4SwL11RdtFdVskMCwjvkBScQdjHiemQJ2KJI1NpJJBF64hEmYgGJ5T5TXP8k6XxbV1GsXtQIxGkgyGWMnYYMsPKkUJDlCVbG4EQCcAyefpsaRbgmhT7e6yEDdiSJ2jUSCNum9K2eDcXNY4lpkr7N9IDEyTMLLQBI5+IFRJx1W1vJdFxl0g6QpBO4JXC6fhBjGKA/BlL/8At+zA1ZYaXuDadMe7OZPQUj2faNlArK2IX2gYEMZAXEyJ6Rjkeda73Wd1NwhgCoBJhlAhVHQwMbiedVa0lhH+MVgbjmFW6yDfBUMpZztBnfYYFMcDxC3WMA42I20x74HMTInbu0P/AE8d/wBmz2zpZ9KQQSBJOlhz5xvPU1e9dkW1a2HuMMLgAExMudhqYDrkUYGjwnGezuglQyhlDdYB3FCHDk3LkHuAllmT3QSRHpWdd4hrNjvSxVV1ZIHTM+PXrVeyO2hekoCAFIOczsRttmud4zdVrQvWUc6ysPO4PjJEVbjuEW6Q2knQqjeIA579SaV7Qv6PZAMJfXC8zoI1EeQZaYZGIid46jAHT1o45lkirPrrpkD4D0wPyo5frvQrnAFQcggQ3dIOG8/HB8atw+IMZBBhoPXcDB5Yq5rGeOK3pDgEFYYHMgjvD8aSsdhWLMqltIGxgHByM7/pTbtMk5JMzseeBHL9KEeIA3+AE+sCtx/xmN46JZhT3QB5VD5ofte73duQ5Z3P4VQuQQGjOxH4VN5dKnEcHlVhcjESaWFsRqYEyTBjGOlRd4oIC7sqKBlmMKBO/wAxR5bejTntsExBHKg6wOZ1fvFDtXVcBgdSsJVhsw5Uzbsd2CM05dExQ3DIMf8AdZNzsGXLG4wJfVIGRlzvOT3yoYjChQIImvQ2rSezhp1g4PKoe2CINVw2CyVgW/o+JHfjSABCgDDW2kCSN7Y+JqU+jKge/JjSZQQQHuMBE7D2hgdVU8s7yrFWJxXTjbE3jxLdm8GLKlQSZZmLH3iWYnJ5wIHkBTlCLVYGtpxeKiK4GrGkOiuqZrq2pIETecf1N0HM9aAsAidpz/1V+KX+Y/8Ac34mg8orCGQmtccv8UuOYPXeut4Wqq249a17M6MWRvHLNKXiSSqjMb9N4xz2PwoqtVLsapO8CI8f+6LGZ/BgkAbKsqFjJC90Fj6TijcRcHdQt3dasRpLbTnGEju949ahmDKUYnuHB2O2/TFTw90aRncA+cjmOXrXOKofEqDpY6iFgwNsGQxAy0YxnbahvwzXD7RShAjSGUnbcjICmZ70E7dMtTA0hfERiBz9NvL1q1u6ZKsIMTvIIHTxEj41WtYWtcOz3C7yo0aAobMkyWkbbDHOM06nDwQX0uQcErBAIGOYJ8cb1PA8R/ualBBlU3lSMat435RtQbj6wVnIIDacEb+oBjfpRbMGD8TbVwVYAg78vHceIpfh7NpCNMDlOT6SedVtaN7akEdFIDDnuAD1pl0YrssbEczz9JH51NrRn9pW09vYdlBbUyg8xKMw09PdrVViZwQR41mdtIQeHZe8FuCQwhpZXQCZiO8CT8q1E4d2VgNwJLqMqJzgyCDI5VdtomK9nXdQfZckKTn3SQdQ56iPQUK68hRMaiQ3LCgk55Zj40q/DNBCKGKsAAzGCMFz4nJrSt2JVknSAFYHJ1FSMHxyR5VF3FlrHvqqiF0nJ7oMTgA88es0fhrJKu8qGLCEOWCgRJA2GDz50zYtiQSoaDsf8VHD8KVZx7zEGSSNlzgiBGDT406V4dDr0ghc5zAOreTyEziuuWOeT1G/rnnThsIwM+8Mg8j/AEn9agqaJ+PtXkm3cYqAZ0rOkdJ3qicKCCGgqQRBGIO4NETeirVTjIm1njsG19QG2ettihMY70Yb1mpNriU910ujpcGhvvpj/wBa1BVavUZGb/q2n/dtXLfjGtPvJJA8SBTfDcUlwTbdXXqpDD5UYiriwiiREtvAzjaafZ7jz9z6OO91mVxpJaEg+6T7XrE+2739uKrd7Husun27QRdDDUdPfwmMyAuNOOozWhxPZ/El2dLwS2YACsQ2NMnaBs4kfaHSs7/TuJG16PfJOo+8yiDBXYGe76jpTv8AUZP0luzL+f57HvMfeIGkg6QABgiQNyBExyrV4EMqIrGWAAJzkjc5z8ayW7P4gGRekZABJyD7XcgTPetZ/oPrq8BaZbaB21OFAY9TGTRVyYfGcVN5IxQlGcU2zLGTJoYtUVxu11CiPFN33/ub8TQiavezdcf1t/yNQ42qnHVCa5Nz5VIxiqKacbRDA28Pjz+dL8S0D4Ceg6xR1B6GBmuU94d0mfwgz/3RZ02sQ2l1T7yZO896ZJbOcRHSPKtThNTRpUCVkktClZiSc+WMVa/YBOfMeNTZt488fA7Vz8bqt6JXGIE6RNsnUszkbAEbiCIPjRuOQSpJMEmCMFZBMEiMYjbeKdu8OnvqcnG2dO4k+EkVKpIOZ0/4H6U+A8inBAZG6kADqCDJM7+HxqzW2B0iSWkK3TpM53Pw8abQeFRxSGGC+8AdMdY7ufhTODeQJtmCD4/90S0hjMH5bVira4y2QZDnQJDQQCVuSJlZIOjPOY5TVxd4zvQgO2kEL/8A00z/ADMExa1dAxieVeET59Ge0OAJCMms6bttgk90D2i6zHQKWMHA5VsralHHKACvJgdwRz5VhOeKFy4UUkapUEroK+zt4UTq1B/aHMD5Ve1d4wEAqpDMpJgAAaEkCGmNXtN5iBuKqcU+TVs2QBAEAYAGw8KJGPWsJr3GjITJRMFUGl4u6gP5mc+y5+6Sd6e4P+ILrrUaTrmAAFhyLedRmVE/uAeK/I+VE42qwAz15fnReJRARok4EzG/OIqHIgQO9zM4PTHKpVKlbC82+qxx1AlR8cUO00AjqK5STtz5edXuLEZn8qxUUVcCqkVYGgrA1zVwNcaSlrmIoQqxFVIrF0+NDFQRRRaK5POgqiriut2zyo72MZwaU2hVDiuXameF4WcmnBpPTXUySBXVsbyebuMkMfaOLvtWkamx3+QiI0yZnemu0Dw4n2d1mME953AzrIiFMsB7NYODk+Imuq3mKcdctrbBS4+ssuCxJA0AuNgMNifOm1U7xiprq1MVkzV7nXx+HgP3yrq6hSdOB+4g1f2nvTO5IA2Ex+/QV1dWaKEGJq/CvBzsd/I4P61NdSVVn0/OiG2d+vP5711dUtXB5gHx9TymotqZj08a6urAQiDB5Gi6a6urMrvMn/PKp27p5fjU11C1QK6urqDrrRirxiurqzIBqUE1FdWUmaNftaYyDImprqWtd7GAGO3Si8ffDwQoEV1dWTPZRF51F12Yj4CurqMVo3DCMznkKm5ePPeurqW+hqMVZbxqa6qSaXhgRXV1dSn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1198"/>
          <a:stretch/>
        </p:blipFill>
        <p:spPr bwMode="auto">
          <a:xfrm>
            <a:off x="6564494" y="3701143"/>
            <a:ext cx="2308309" cy="19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94" y="1460222"/>
            <a:ext cx="2308309" cy="196004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6139" y="1437179"/>
            <a:ext cx="2747356" cy="193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61" y="1457782"/>
            <a:ext cx="274087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10891" y="-40072"/>
            <a:ext cx="9144000" cy="1146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Big data</a:t>
            </a:r>
            <a:endParaRPr lang="nl-NL" sz="4000" dirty="0"/>
          </a:p>
        </p:txBody>
      </p:sp>
      <p:pic>
        <p:nvPicPr>
          <p:cNvPr id="2" name="Afbeelding 1" descr="goog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2555776" cy="994746"/>
          </a:xfrm>
          <a:prstGeom prst="rect">
            <a:avLst/>
          </a:prstGeom>
        </p:spPr>
      </p:pic>
      <p:pic>
        <p:nvPicPr>
          <p:cNvPr id="3" name="Afbeelding 2" descr="twit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53136"/>
            <a:ext cx="1224136" cy="994668"/>
          </a:xfrm>
          <a:prstGeom prst="rect">
            <a:avLst/>
          </a:prstGeom>
        </p:spPr>
      </p:pic>
      <p:pic>
        <p:nvPicPr>
          <p:cNvPr id="15" name="Afbeelding 14" descr="Facebook_icon.svg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1124744" cy="980728"/>
          </a:xfrm>
          <a:prstGeom prst="rect">
            <a:avLst/>
          </a:prstGeom>
        </p:spPr>
      </p:pic>
      <p:pic>
        <p:nvPicPr>
          <p:cNvPr id="7" name="Afbeelding 6" descr="appl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01008"/>
            <a:ext cx="1152128" cy="1152128"/>
          </a:xfrm>
          <a:prstGeom prst="rect">
            <a:avLst/>
          </a:prstGeom>
        </p:spPr>
      </p:pic>
      <p:pic>
        <p:nvPicPr>
          <p:cNvPr id="9" name="Afbeelding 8" descr="dron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45024"/>
            <a:ext cx="2520280" cy="21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0A2-C6D0-47A2-8DF3-E0E2EC8CAFFE}" type="datetime1">
              <a:rPr lang="nl-NL" smtClean="0"/>
              <a:pPr/>
              <a:t>21-11-2017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-   # </a:t>
            </a:r>
            <a:fld id="{12B52F46-E1DE-44D5-A2F6-3083041B0CF3}" type="slidenum">
              <a:rPr lang="nl-NL" sz="1000" smtClean="0"/>
              <a:pPr/>
              <a:t>4</a:t>
            </a:fld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514350" lvl="2" indent="-51435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800" dirty="0" smtClean="0">
                <a:solidFill>
                  <a:prstClr val="black"/>
                </a:solidFill>
              </a:rPr>
              <a:t>Selectie bias: </a:t>
            </a:r>
          </a:p>
          <a:p>
            <a:pPr marL="846000" lvl="4" indent="-17280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‐"/>
            </a:pPr>
            <a:r>
              <a:rPr lang="nl-NL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Ernstige patiënten niet geïncludeerd</a:t>
            </a:r>
          </a:p>
          <a:p>
            <a:pPr marL="846000" lvl="4" indent="-17280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‐"/>
            </a:pPr>
            <a:r>
              <a:rPr lang="nl-NL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Co-morbiditeit niet geïncludeerd</a:t>
            </a:r>
          </a:p>
          <a:p>
            <a:pPr marL="846000" lvl="4" indent="-17280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‐"/>
            </a:pPr>
            <a:r>
              <a:rPr lang="nl-NL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ES niet groot, toch alle patiënten in de richtlijn</a:t>
            </a:r>
          </a:p>
          <a:p>
            <a:pPr marL="846000" lvl="4" indent="-17280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‐"/>
            </a:pPr>
            <a:endParaRPr lang="nl-NL" sz="28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14350" lvl="2" indent="-51435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800" dirty="0" smtClean="0">
                <a:solidFill>
                  <a:prstClr val="black"/>
                </a:solidFill>
              </a:rPr>
              <a:t>Hersenen veranderen over de tijd:</a:t>
            </a:r>
          </a:p>
          <a:p>
            <a:pPr marL="846000" lvl="4" indent="-17280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‐"/>
            </a:pPr>
            <a:r>
              <a:rPr lang="nl-NL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plasticiteit/adaptatie</a:t>
            </a:r>
          </a:p>
          <a:p>
            <a:pPr marL="846000" lvl="4" indent="-17280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‐"/>
            </a:pPr>
            <a:r>
              <a:rPr lang="nl-NL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Effect van leeftijd</a:t>
            </a:r>
          </a:p>
          <a:p>
            <a:pPr marL="846000" lvl="4" indent="-17280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‐"/>
            </a:pPr>
            <a:r>
              <a:rPr lang="nl-NL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Effect van medicatie/voeding/omgeving</a:t>
            </a:r>
          </a:p>
          <a:p>
            <a:pPr marL="846000" lvl="4" indent="-17280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‐"/>
            </a:pPr>
            <a:endParaRPr lang="nl-NL" sz="28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14350" lvl="2" indent="-51435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800" dirty="0" smtClean="0">
                <a:solidFill>
                  <a:prstClr val="black"/>
                </a:solidFill>
              </a:rPr>
              <a:t>Omgeving verandert!</a:t>
            </a:r>
          </a:p>
          <a:p>
            <a:pPr marL="514350" lvl="2" indent="-51435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800" dirty="0">
              <a:solidFill>
                <a:prstClr val="black"/>
              </a:solidFill>
            </a:endParaRPr>
          </a:p>
          <a:p>
            <a:pPr marL="514350" lvl="2" indent="-51435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nl-NL" sz="2800" dirty="0" smtClean="0">
                <a:solidFill>
                  <a:prstClr val="black"/>
                </a:solidFill>
              </a:rPr>
              <a:t>Resultaten van onderzoek houden zich niet aan de DSM5</a:t>
            </a:r>
          </a:p>
          <a:p>
            <a:pPr marL="514350" lvl="2" indent="-514350" defTabSz="51483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nl-NL" sz="2800" dirty="0" smtClean="0">
              <a:solidFill>
                <a:prstClr val="black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-33831" y="13910"/>
            <a:ext cx="9144000" cy="1146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457200" y="3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>
                <a:solidFill>
                  <a:schemeClr val="bg1"/>
                </a:solidFill>
              </a:rPr>
              <a:t>Huidig onderzoek psychiatrie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88640"/>
            <a:ext cx="4896544" cy="55091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100" i="1" dirty="0" smtClean="0"/>
              <a:t>Data and user driven science (</a:t>
            </a:r>
            <a:r>
              <a:rPr lang="en-GB" sz="2100" i="1" dirty="0" err="1" smtClean="0"/>
              <a:t>sensordata</a:t>
            </a:r>
            <a:r>
              <a:rPr lang="en-GB" sz="2100" i="1" dirty="0" smtClean="0"/>
              <a:t>)</a:t>
            </a:r>
          </a:p>
          <a:p>
            <a:pPr marL="457200" indent="-457200">
              <a:buFont typeface="Arial"/>
              <a:buChar char="•"/>
            </a:pPr>
            <a:endParaRPr lang="en-GB" sz="2100" i="1" dirty="0" smtClean="0"/>
          </a:p>
          <a:p>
            <a:pPr marL="457200" indent="-457200">
              <a:buFont typeface="Arial"/>
              <a:buChar char="•"/>
            </a:pPr>
            <a:r>
              <a:rPr lang="en-GB" sz="2100" i="1" dirty="0" smtClean="0"/>
              <a:t>risk profiling </a:t>
            </a:r>
            <a:r>
              <a:rPr lang="en-GB" sz="2100" i="1" dirty="0" err="1" smtClean="0"/>
              <a:t>gebaseerd</a:t>
            </a:r>
            <a:r>
              <a:rPr lang="en-GB" sz="2100" i="1" dirty="0" smtClean="0"/>
              <a:t> op normative (complex) models </a:t>
            </a:r>
            <a:r>
              <a:rPr lang="en-GB" sz="2100" i="1" dirty="0" err="1" smtClean="0"/>
              <a:t>ipv</a:t>
            </a:r>
            <a:r>
              <a:rPr lang="en-GB" sz="2100" i="1" dirty="0" smtClean="0"/>
              <a:t> </a:t>
            </a:r>
            <a:r>
              <a:rPr lang="en-GB" sz="2100" i="1" dirty="0" err="1" smtClean="0"/>
              <a:t>causaliteit</a:t>
            </a:r>
            <a:endParaRPr lang="en-GB" sz="2100" i="1" dirty="0" smtClean="0"/>
          </a:p>
          <a:p>
            <a:endParaRPr lang="en-GB" sz="2100" i="1" dirty="0" smtClean="0"/>
          </a:p>
          <a:p>
            <a:pPr marL="457200" indent="-457200">
              <a:buFont typeface="Arial"/>
              <a:buChar char="•"/>
            </a:pPr>
            <a:r>
              <a:rPr lang="en-GB" sz="2100" b="1" i="1" dirty="0" smtClean="0"/>
              <a:t>P4 medicine </a:t>
            </a:r>
            <a:r>
              <a:rPr lang="en-GB" sz="2100" i="1" dirty="0" smtClean="0"/>
              <a:t>(predictive, preventive, personalized, participating)</a:t>
            </a:r>
          </a:p>
          <a:p>
            <a:r>
              <a:rPr lang="en-GB" sz="2100" i="1" dirty="0" smtClean="0"/>
              <a:t>    </a:t>
            </a:r>
            <a:endParaRPr lang="en-GB" sz="2100" dirty="0" smtClean="0"/>
          </a:p>
          <a:p>
            <a:pPr marL="457200" indent="-457200">
              <a:buFont typeface="Arial"/>
              <a:buChar char="•"/>
            </a:pPr>
            <a:r>
              <a:rPr lang="en-GB" dirty="0" smtClean="0"/>
              <a:t>(</a:t>
            </a:r>
            <a:r>
              <a:rPr lang="en-GB" dirty="0" err="1" smtClean="0"/>
              <a:t>kennis</a:t>
            </a:r>
            <a:r>
              <a:rPr lang="en-GB" dirty="0" smtClean="0"/>
              <a:t>) </a:t>
            </a:r>
            <a:r>
              <a:rPr lang="en-GB" dirty="0" err="1" smtClean="0"/>
              <a:t>Domeinen</a:t>
            </a:r>
            <a:r>
              <a:rPr lang="en-GB" dirty="0" smtClean="0"/>
              <a:t> </a:t>
            </a:r>
            <a:r>
              <a:rPr lang="en-GB" dirty="0" err="1" smtClean="0"/>
              <a:t>combineren</a:t>
            </a:r>
            <a:r>
              <a:rPr lang="en-GB" dirty="0" smtClean="0"/>
              <a:t>!!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67544" y="6253435"/>
            <a:ext cx="6840760" cy="415925"/>
          </a:xfrm>
        </p:spPr>
        <p:txBody>
          <a:bodyPr/>
          <a:lstStyle/>
          <a:p>
            <a:pPr algn="l"/>
            <a:r>
              <a:rPr lang="nl-NL" sz="1600" dirty="0" smtClean="0"/>
              <a:t>TNO 2015</a:t>
            </a:r>
            <a:endParaRPr lang="nl-NL" sz="1600" dirty="0"/>
          </a:p>
        </p:txBody>
      </p:sp>
      <p:sp>
        <p:nvSpPr>
          <p:cNvPr id="8" name="Tekstvak 7"/>
          <p:cNvSpPr txBox="1"/>
          <p:nvPr/>
        </p:nvSpPr>
        <p:spPr>
          <a:xfrm>
            <a:off x="6417567" y="214551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From ‘big’ to one and back </a:t>
            </a:r>
          </a:p>
          <a:p>
            <a:endParaRPr lang="en-GB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9515" y="188640"/>
            <a:ext cx="2736304" cy="20882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8292" y="3068840"/>
            <a:ext cx="381382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Research vs real life</a:t>
            </a:r>
            <a:endParaRPr lang="en-GB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0A2-C6D0-47A2-8DF3-E0E2EC8CAFFE}" type="datetime1">
              <a:rPr lang="nl-NL" smtClean="0"/>
              <a:t>21-11-2017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7</a:t>
            </a:fld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17445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334"/>
            <a:ext cx="4572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Raad voor volksgezondheid en samenleving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0A2-C6D0-47A2-8DF3-E0E2EC8CAFFE}" type="datetime1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-   # </a:t>
            </a:r>
            <a:fld id="{12B52F46-E1DE-44D5-A2F6-3083041B0CF3}" type="slidenum">
              <a:rPr lang="nl-NL" sz="1000" smtClean="0"/>
              <a:pPr/>
              <a:t>8</a:t>
            </a:fld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8988778" y="903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612900"/>
            <a:ext cx="2540000" cy="36195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612900"/>
            <a:ext cx="2540000" cy="36195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268760"/>
            <a:ext cx="33843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132" y="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Norm scores (geaggregeerd)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120705" y="6545007"/>
            <a:ext cx="641295" cy="208088"/>
          </a:xfrm>
          <a:prstGeom prst="rect">
            <a:avLst/>
          </a:prstGeom>
        </p:spPr>
        <p:txBody>
          <a:bodyPr/>
          <a:lstStyle/>
          <a:p>
            <a:fld id="{9EA7180F-53D2-44F0-B5B7-6F025066FBD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Tijdelijke aanduiding voor inhoud 4" descr="bell_curve_nor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4090"/>
            <a:ext cx="4704212" cy="37390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27" y="3068960"/>
            <a:ext cx="3923928" cy="33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27" y="908720"/>
            <a:ext cx="3681877" cy="179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_umcu_pp_template_v12-ingevuld">
  <a:themeElements>
    <a:clrScheme name="UMCU">
      <a:dk1>
        <a:sysClr val="windowText" lastClr="000000"/>
      </a:dk1>
      <a:lt1>
        <a:sysClr val="window" lastClr="FFFFFF"/>
      </a:lt1>
      <a:dk2>
        <a:srgbClr val="005BA7"/>
      </a:dk2>
      <a:lt2>
        <a:srgbClr val="FFFFFF"/>
      </a:lt2>
      <a:accent1>
        <a:srgbClr val="0180C6"/>
      </a:accent1>
      <a:accent2>
        <a:srgbClr val="132C71"/>
      </a:accent2>
      <a:accent3>
        <a:srgbClr val="0087CD"/>
      </a:accent3>
      <a:accent4>
        <a:srgbClr val="132C71"/>
      </a:accent4>
      <a:accent5>
        <a:srgbClr val="0180C6"/>
      </a:accent5>
      <a:accent6>
        <a:srgbClr val="0180C6"/>
      </a:accent6>
      <a:hlink>
        <a:srgbClr val="0000FF"/>
      </a:hlink>
      <a:folHlink>
        <a:srgbClr val="800080"/>
      </a:folHlink>
    </a:clrScheme>
    <a:fontScheme name="UM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9DA71F7C3B004E8179857C64754A4E" ma:contentTypeVersion="" ma:contentTypeDescription="Een nieuw document maken." ma:contentTypeScope="" ma:versionID="e93bd481dff58b92edae015facdd2741">
  <xsd:schema xmlns:xsd="http://www.w3.org/2001/XMLSchema" xmlns:xs="http://www.w3.org/2001/XMLSchema" xmlns:p="http://schemas.microsoft.com/office/2006/metadata/properties" xmlns:ns2="17734163-4e31-4791-bac3-8e5ab06fa51d" targetNamespace="http://schemas.microsoft.com/office/2006/metadata/properties" ma:root="true" ma:fieldsID="0b1f105566bdd0c0cdadbf190b3f1617" ns2:_="">
    <xsd:import namespace="17734163-4e31-4791-bac3-8e5ab06fa51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4163-4e31-4791-bac3-8e5ab06fa5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FDAB5-BC45-41AA-81CD-AC5848F75284}">
  <ds:schemaRefs>
    <ds:schemaRef ds:uri="http://schemas.microsoft.com/office/infopath/2007/PartnerControls"/>
    <ds:schemaRef ds:uri="17734163-4e31-4791-bac3-8e5ab06fa51d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4F09C5-4243-4513-91B4-BE9A7F275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34163-4e31-4791-bac3-8e5ab06fa5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6B6468-AF61-482E-9C76-1AB3E3A541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NL_umcu_pp_template_v12-ingevuld</Template>
  <TotalTime>1475</TotalTime>
  <Words>517</Words>
  <Application>Microsoft Office PowerPoint</Application>
  <PresentationFormat>Diavoorstelling (4:3)</PresentationFormat>
  <Paragraphs>137</Paragraphs>
  <Slides>21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NL_umcu_pp_template_v12-ingevuld</vt:lpstr>
      <vt:lpstr>De computer weet het beter?!  Big data in de zorg  Dordrecht Floortje Scheepers UMCU hersencentrum</vt:lpstr>
      <vt:lpstr>Wat verandert er in de 3-hoek patient-dokter-interventie? </vt:lpstr>
      <vt:lpstr>PowerPoint-presentatie</vt:lpstr>
      <vt:lpstr>PowerPoint-presentatie</vt:lpstr>
      <vt:lpstr>PowerPoint-presentatie</vt:lpstr>
      <vt:lpstr>  </vt:lpstr>
      <vt:lpstr>Research vs real life</vt:lpstr>
      <vt:lpstr>Raad voor volksgezondheid en samenleving</vt:lpstr>
      <vt:lpstr>Norm scores (geaggregeerd)</vt:lpstr>
      <vt:lpstr>PowerPoint-presentatie</vt:lpstr>
      <vt:lpstr>Sources</vt:lpstr>
      <vt:lpstr>Psychiatry Data process platform</vt:lpstr>
      <vt:lpstr>Psychiatry Data process platform</vt:lpstr>
      <vt:lpstr>PowerPoint-presentatie</vt:lpstr>
      <vt:lpstr>Aanpak</vt:lpstr>
      <vt:lpstr>PowerPoint-presentatie</vt:lpstr>
      <vt:lpstr>PowerPoint-presentatie</vt:lpstr>
      <vt:lpstr>PowerPoint-presentatie</vt:lpstr>
      <vt:lpstr>PowerPoint-presentatie</vt:lpstr>
      <vt:lpstr>Welke vragen?</vt:lpstr>
      <vt:lpstr>Vragen?</vt:lpstr>
    </vt:vector>
  </TitlesOfParts>
  <Company>UMC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computer weet het beter?!  Big data in de zorg  Dordrecht Floortje Scheepers UMCU hersencentrum</dc:title>
  <dc:creator>Seidell, R.</dc:creator>
  <cp:lastModifiedBy>Hoogstraaten, Peter - Staf en Informatiemanagement</cp:lastModifiedBy>
  <cp:revision>134</cp:revision>
  <dcterms:created xsi:type="dcterms:W3CDTF">2013-05-29T07:25:31Z</dcterms:created>
  <dcterms:modified xsi:type="dcterms:W3CDTF">2017-11-21T12:43:35Z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0x010100A09DA71F7C3B004E8179857C64754A4E</vt:lpwstr>
  </property>
</Properties>
</file>